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7" r:id="rId1"/>
  </p:sldMasterIdLst>
  <p:notesMasterIdLst>
    <p:notesMasterId r:id="rId22"/>
  </p:notesMasterIdLst>
  <p:handoutMasterIdLst>
    <p:handoutMasterId r:id="rId23"/>
  </p:handoutMasterIdLst>
  <p:sldIdLst>
    <p:sldId id="257" r:id="rId2"/>
    <p:sldId id="258" r:id="rId3"/>
    <p:sldId id="259" r:id="rId4"/>
    <p:sldId id="347" r:id="rId5"/>
    <p:sldId id="351" r:id="rId6"/>
    <p:sldId id="343" r:id="rId7"/>
    <p:sldId id="344" r:id="rId8"/>
    <p:sldId id="349" r:id="rId9"/>
    <p:sldId id="350" r:id="rId10"/>
    <p:sldId id="348" r:id="rId11"/>
    <p:sldId id="345" r:id="rId12"/>
    <p:sldId id="355" r:id="rId13"/>
    <p:sldId id="359" r:id="rId14"/>
    <p:sldId id="357" r:id="rId15"/>
    <p:sldId id="354" r:id="rId16"/>
    <p:sldId id="356" r:id="rId17"/>
    <p:sldId id="353" r:id="rId18"/>
    <p:sldId id="360" r:id="rId19"/>
    <p:sldId id="358" r:id="rId20"/>
    <p:sldId id="352" r:id="rId21"/>
  </p:sldIdLst>
  <p:sldSz cx="12192000" cy="6858000"/>
  <p:notesSz cx="6858000" cy="9144000"/>
  <p:defaultTextStyle>
    <a:defPPr>
      <a:defRPr lang="es-E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89D4674E-F223-4C73-9F97-23EE48CC622B}" name="Erik Francisco Álvarez Quispe" initials="EFÁQ" userId="Erik Francisco Álvarez Quispe" providerId="None"/>
  <p188:author id="{DED303C4-EB1D-9EED-C4A3-E55C15FB349E}" name="Luis Olmos Camacho" initials="LOC" userId="S::olmos@comillas.edu::e0077416-0331-464a-82e4-f4e0abc9d166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3565A"/>
    <a:srgbClr val="FFB8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6" autoAdjust="0"/>
    <p:restoredTop sz="87893" autoAdjust="0"/>
  </p:normalViewPr>
  <p:slideViewPr>
    <p:cSldViewPr snapToGrid="0">
      <p:cViewPr varScale="1">
        <p:scale>
          <a:sx n="97" d="100"/>
          <a:sy n="97" d="100"/>
        </p:scale>
        <p:origin x="1110" y="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7" d="100"/>
          <a:sy n="67" d="100"/>
        </p:scale>
        <p:origin x="1896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28" Type="http://schemas.microsoft.com/office/2018/10/relationships/authors" Target="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717B891-A7A7-43AD-9025-0041BAFB414A}" type="doc">
      <dgm:prSet loTypeId="urn:microsoft.com/office/officeart/2005/8/layout/process1" loCatId="process" qsTypeId="urn:microsoft.com/office/officeart/2005/8/quickstyle/simple1" qsCatId="simple" csTypeId="urn:microsoft.com/office/officeart/2005/8/colors/colorful1" csCatId="colorful" phldr="1"/>
      <dgm:spPr/>
    </dgm:pt>
    <dgm:pt modelId="{9B46926F-91CB-4CFF-89F3-9D5DD7E6FBCA}">
      <dgm:prSet phldrT="[Texto]"/>
      <dgm:spPr/>
      <dgm:t>
        <a:bodyPr/>
        <a:lstStyle/>
        <a:p>
          <a:r>
            <a:rPr lang="en-US" dirty="0"/>
            <a:t>Relaxed ESOM</a:t>
          </a:r>
        </a:p>
      </dgm:t>
    </dgm:pt>
    <dgm:pt modelId="{54B05709-AC63-46B9-A2E4-ADCFD18F88BC}" type="parTrans" cxnId="{CDF2A9C3-3865-416F-9877-F927C74806A4}">
      <dgm:prSet/>
      <dgm:spPr/>
      <dgm:t>
        <a:bodyPr/>
        <a:lstStyle/>
        <a:p>
          <a:endParaRPr lang="en-US"/>
        </a:p>
      </dgm:t>
    </dgm:pt>
    <dgm:pt modelId="{CFA53420-37EB-44B5-B62F-4515ADB8F6C4}" type="sibTrans" cxnId="{CDF2A9C3-3865-416F-9877-F927C74806A4}">
      <dgm:prSet/>
      <dgm:spPr/>
      <dgm:t>
        <a:bodyPr/>
        <a:lstStyle/>
        <a:p>
          <a:endParaRPr lang="en-US"/>
        </a:p>
      </dgm:t>
    </dgm:pt>
    <dgm:pt modelId="{85CC4465-405E-4950-BEE8-9E6F32C21E85}">
      <dgm:prSet phldrT="[Texto]"/>
      <dgm:spPr/>
      <dgm:t>
        <a:bodyPr/>
        <a:lstStyle/>
        <a:p>
          <a:r>
            <a:rPr lang="en-US" dirty="0"/>
            <a:t>Extract features</a:t>
          </a:r>
        </a:p>
      </dgm:t>
    </dgm:pt>
    <dgm:pt modelId="{CB1667E6-8B2D-479B-A72F-25515BBB782C}" type="parTrans" cxnId="{33E82F83-98AE-456A-B396-4D35C78703A9}">
      <dgm:prSet/>
      <dgm:spPr/>
      <dgm:t>
        <a:bodyPr/>
        <a:lstStyle/>
        <a:p>
          <a:endParaRPr lang="en-US"/>
        </a:p>
      </dgm:t>
    </dgm:pt>
    <dgm:pt modelId="{5A84F551-D04E-434B-9370-61D3BA574BD8}" type="sibTrans" cxnId="{33E82F83-98AE-456A-B396-4D35C78703A9}">
      <dgm:prSet/>
      <dgm:spPr/>
      <dgm:t>
        <a:bodyPr/>
        <a:lstStyle/>
        <a:p>
          <a:endParaRPr lang="en-US"/>
        </a:p>
      </dgm:t>
    </dgm:pt>
    <dgm:pt modelId="{E12CE75C-5EA2-4FC8-9B53-90949696F2B4}">
      <dgm:prSet phldrT="[Texto]"/>
      <dgm:spPr/>
      <dgm:t>
        <a:bodyPr/>
        <a:lstStyle/>
        <a:p>
          <a:r>
            <a:rPr lang="en-US" dirty="0"/>
            <a:t>Clustering Method</a:t>
          </a:r>
        </a:p>
      </dgm:t>
    </dgm:pt>
    <dgm:pt modelId="{2F185D05-F230-499C-92E0-7FA7B20C5A57}" type="parTrans" cxnId="{3F0948A0-E958-469A-8966-0E358BF321AD}">
      <dgm:prSet/>
      <dgm:spPr/>
      <dgm:t>
        <a:bodyPr/>
        <a:lstStyle/>
        <a:p>
          <a:endParaRPr lang="en-US"/>
        </a:p>
      </dgm:t>
    </dgm:pt>
    <dgm:pt modelId="{ACFE7F88-C6BB-4723-84AB-81CC89BE6A82}" type="sibTrans" cxnId="{3F0948A0-E958-469A-8966-0E358BF321AD}">
      <dgm:prSet/>
      <dgm:spPr/>
      <dgm:t>
        <a:bodyPr/>
        <a:lstStyle/>
        <a:p>
          <a:endParaRPr lang="en-US"/>
        </a:p>
      </dgm:t>
    </dgm:pt>
    <dgm:pt modelId="{36705BE2-566F-490C-AE47-BBB771F5DF9F}">
      <dgm:prSet/>
      <dgm:spPr/>
      <dgm:t>
        <a:bodyPr/>
        <a:lstStyle/>
        <a:p>
          <a:r>
            <a:rPr lang="en-US" dirty="0"/>
            <a:t>Representative hours, days or system states</a:t>
          </a:r>
        </a:p>
      </dgm:t>
    </dgm:pt>
    <dgm:pt modelId="{9A4336BE-7A67-436F-9052-0F972E87086E}" type="parTrans" cxnId="{EF57F0A1-B5E7-4A48-A1C9-17BE8790AD7D}">
      <dgm:prSet/>
      <dgm:spPr/>
      <dgm:t>
        <a:bodyPr/>
        <a:lstStyle/>
        <a:p>
          <a:endParaRPr lang="en-US"/>
        </a:p>
      </dgm:t>
    </dgm:pt>
    <dgm:pt modelId="{63322A93-EB89-480B-9904-3BB237597172}" type="sibTrans" cxnId="{EF57F0A1-B5E7-4A48-A1C9-17BE8790AD7D}">
      <dgm:prSet/>
      <dgm:spPr/>
      <dgm:t>
        <a:bodyPr/>
        <a:lstStyle/>
        <a:p>
          <a:endParaRPr lang="en-US"/>
        </a:p>
      </dgm:t>
    </dgm:pt>
    <dgm:pt modelId="{59170EFF-BB0E-44E6-9A6F-10DE4222E2A4}">
      <dgm:prSet/>
      <dgm:spPr/>
      <dgm:t>
        <a:bodyPr/>
        <a:lstStyle/>
        <a:p>
          <a:r>
            <a:rPr lang="en-US" dirty="0"/>
            <a:t>ESOM</a:t>
          </a:r>
        </a:p>
      </dgm:t>
    </dgm:pt>
    <dgm:pt modelId="{DDC73AF7-9097-4B6D-9432-1D694F8A3BA4}" type="parTrans" cxnId="{A816F567-E360-44B6-B275-A98F5E835786}">
      <dgm:prSet/>
      <dgm:spPr/>
      <dgm:t>
        <a:bodyPr/>
        <a:lstStyle/>
        <a:p>
          <a:endParaRPr lang="en-US"/>
        </a:p>
      </dgm:t>
    </dgm:pt>
    <dgm:pt modelId="{C1C6C274-80A2-4952-8539-96E7E673FD06}" type="sibTrans" cxnId="{A816F567-E360-44B6-B275-A98F5E835786}">
      <dgm:prSet/>
      <dgm:spPr/>
      <dgm:t>
        <a:bodyPr/>
        <a:lstStyle/>
        <a:p>
          <a:endParaRPr lang="en-US"/>
        </a:p>
      </dgm:t>
    </dgm:pt>
    <dgm:pt modelId="{77AE95F5-BC8D-474D-A353-59F7AD9D9F77}" type="pres">
      <dgm:prSet presAssocID="{F717B891-A7A7-43AD-9025-0041BAFB414A}" presName="Name0" presStyleCnt="0">
        <dgm:presLayoutVars>
          <dgm:dir/>
          <dgm:resizeHandles val="exact"/>
        </dgm:presLayoutVars>
      </dgm:prSet>
      <dgm:spPr/>
    </dgm:pt>
    <dgm:pt modelId="{9C0FAC73-D244-42E0-9F3D-E87C6C2A3393}" type="pres">
      <dgm:prSet presAssocID="{9B46926F-91CB-4CFF-89F3-9D5DD7E6FBCA}" presName="node" presStyleLbl="node1" presStyleIdx="0" presStyleCnt="5">
        <dgm:presLayoutVars>
          <dgm:bulletEnabled val="1"/>
        </dgm:presLayoutVars>
      </dgm:prSet>
      <dgm:spPr/>
    </dgm:pt>
    <dgm:pt modelId="{D76762E3-92CB-49D1-93ED-41DBEA77AD34}" type="pres">
      <dgm:prSet presAssocID="{CFA53420-37EB-44B5-B62F-4515ADB8F6C4}" presName="sibTrans" presStyleLbl="sibTrans2D1" presStyleIdx="0" presStyleCnt="4"/>
      <dgm:spPr/>
    </dgm:pt>
    <dgm:pt modelId="{11C87452-B7ED-441E-BF3A-84214B1CB4B9}" type="pres">
      <dgm:prSet presAssocID="{CFA53420-37EB-44B5-B62F-4515ADB8F6C4}" presName="connectorText" presStyleLbl="sibTrans2D1" presStyleIdx="0" presStyleCnt="4"/>
      <dgm:spPr/>
    </dgm:pt>
    <dgm:pt modelId="{326224E5-4785-4614-AF76-068BF8AC50EB}" type="pres">
      <dgm:prSet presAssocID="{85CC4465-405E-4950-BEE8-9E6F32C21E85}" presName="node" presStyleLbl="node1" presStyleIdx="1" presStyleCnt="5">
        <dgm:presLayoutVars>
          <dgm:bulletEnabled val="1"/>
        </dgm:presLayoutVars>
      </dgm:prSet>
      <dgm:spPr/>
    </dgm:pt>
    <dgm:pt modelId="{60702D94-68E4-43CA-961F-9DE2C1DE2FAB}" type="pres">
      <dgm:prSet presAssocID="{5A84F551-D04E-434B-9370-61D3BA574BD8}" presName="sibTrans" presStyleLbl="sibTrans2D1" presStyleIdx="1" presStyleCnt="4"/>
      <dgm:spPr/>
    </dgm:pt>
    <dgm:pt modelId="{03A9F319-0349-40E1-B6C2-E08C4B72FC75}" type="pres">
      <dgm:prSet presAssocID="{5A84F551-D04E-434B-9370-61D3BA574BD8}" presName="connectorText" presStyleLbl="sibTrans2D1" presStyleIdx="1" presStyleCnt="4"/>
      <dgm:spPr/>
    </dgm:pt>
    <dgm:pt modelId="{AE42D2D4-5F19-4E32-B69F-A6F4742A692F}" type="pres">
      <dgm:prSet presAssocID="{E12CE75C-5EA2-4FC8-9B53-90949696F2B4}" presName="node" presStyleLbl="node1" presStyleIdx="2" presStyleCnt="5">
        <dgm:presLayoutVars>
          <dgm:bulletEnabled val="1"/>
        </dgm:presLayoutVars>
      </dgm:prSet>
      <dgm:spPr/>
    </dgm:pt>
    <dgm:pt modelId="{87B29F94-2DD4-48C5-ACC0-37AC89916CB4}" type="pres">
      <dgm:prSet presAssocID="{ACFE7F88-C6BB-4723-84AB-81CC89BE6A82}" presName="sibTrans" presStyleLbl="sibTrans2D1" presStyleIdx="2" presStyleCnt="4"/>
      <dgm:spPr/>
    </dgm:pt>
    <dgm:pt modelId="{971519C3-0985-4DE6-8E6A-52951D36844D}" type="pres">
      <dgm:prSet presAssocID="{ACFE7F88-C6BB-4723-84AB-81CC89BE6A82}" presName="connectorText" presStyleLbl="sibTrans2D1" presStyleIdx="2" presStyleCnt="4"/>
      <dgm:spPr/>
    </dgm:pt>
    <dgm:pt modelId="{CCA97E7B-8407-4A0A-A336-ED6AA381E33C}" type="pres">
      <dgm:prSet presAssocID="{36705BE2-566F-490C-AE47-BBB771F5DF9F}" presName="node" presStyleLbl="node1" presStyleIdx="3" presStyleCnt="5">
        <dgm:presLayoutVars>
          <dgm:bulletEnabled val="1"/>
        </dgm:presLayoutVars>
      </dgm:prSet>
      <dgm:spPr/>
    </dgm:pt>
    <dgm:pt modelId="{B3FBBF28-AA60-420F-9840-75B77542CAC9}" type="pres">
      <dgm:prSet presAssocID="{63322A93-EB89-480B-9904-3BB237597172}" presName="sibTrans" presStyleLbl="sibTrans2D1" presStyleIdx="3" presStyleCnt="4"/>
      <dgm:spPr/>
    </dgm:pt>
    <dgm:pt modelId="{DBAA453E-E67F-42EF-AF52-29CE1E54E3BA}" type="pres">
      <dgm:prSet presAssocID="{63322A93-EB89-480B-9904-3BB237597172}" presName="connectorText" presStyleLbl="sibTrans2D1" presStyleIdx="3" presStyleCnt="4"/>
      <dgm:spPr/>
    </dgm:pt>
    <dgm:pt modelId="{EC643FCC-A4C7-4AD2-AB99-694C5F1F77FD}" type="pres">
      <dgm:prSet presAssocID="{59170EFF-BB0E-44E6-9A6F-10DE4222E2A4}" presName="node" presStyleLbl="node1" presStyleIdx="4" presStyleCnt="5">
        <dgm:presLayoutVars>
          <dgm:bulletEnabled val="1"/>
        </dgm:presLayoutVars>
      </dgm:prSet>
      <dgm:spPr/>
    </dgm:pt>
  </dgm:ptLst>
  <dgm:cxnLst>
    <dgm:cxn modelId="{8FA5300D-2ACA-43CD-85EC-2DC6416C9874}" type="presOf" srcId="{36705BE2-566F-490C-AE47-BBB771F5DF9F}" destId="{CCA97E7B-8407-4A0A-A336-ED6AA381E33C}" srcOrd="0" destOrd="0" presId="urn:microsoft.com/office/officeart/2005/8/layout/process1"/>
    <dgm:cxn modelId="{25EC8260-28AA-4939-8E8A-5B2ED80B0E14}" type="presOf" srcId="{ACFE7F88-C6BB-4723-84AB-81CC89BE6A82}" destId="{971519C3-0985-4DE6-8E6A-52951D36844D}" srcOrd="1" destOrd="0" presId="urn:microsoft.com/office/officeart/2005/8/layout/process1"/>
    <dgm:cxn modelId="{E58E1144-FE70-4220-9BBC-151089F4475F}" type="presOf" srcId="{CFA53420-37EB-44B5-B62F-4515ADB8F6C4}" destId="{D76762E3-92CB-49D1-93ED-41DBEA77AD34}" srcOrd="0" destOrd="0" presId="urn:microsoft.com/office/officeart/2005/8/layout/process1"/>
    <dgm:cxn modelId="{A816F567-E360-44B6-B275-A98F5E835786}" srcId="{F717B891-A7A7-43AD-9025-0041BAFB414A}" destId="{59170EFF-BB0E-44E6-9A6F-10DE4222E2A4}" srcOrd="4" destOrd="0" parTransId="{DDC73AF7-9097-4B6D-9432-1D694F8A3BA4}" sibTransId="{C1C6C274-80A2-4952-8539-96E7E673FD06}"/>
    <dgm:cxn modelId="{01E2BB4E-B7E3-4911-9F79-BDD9BDD05D46}" type="presOf" srcId="{63322A93-EB89-480B-9904-3BB237597172}" destId="{B3FBBF28-AA60-420F-9840-75B77542CAC9}" srcOrd="0" destOrd="0" presId="urn:microsoft.com/office/officeart/2005/8/layout/process1"/>
    <dgm:cxn modelId="{750C8170-1539-43F9-9C4C-D4DC25CE4DB6}" type="presOf" srcId="{9B46926F-91CB-4CFF-89F3-9D5DD7E6FBCA}" destId="{9C0FAC73-D244-42E0-9F3D-E87C6C2A3393}" srcOrd="0" destOrd="0" presId="urn:microsoft.com/office/officeart/2005/8/layout/process1"/>
    <dgm:cxn modelId="{A5AD7E7F-A3A2-4AA8-B087-442EA4FABF8E}" type="presOf" srcId="{63322A93-EB89-480B-9904-3BB237597172}" destId="{DBAA453E-E67F-42EF-AF52-29CE1E54E3BA}" srcOrd="1" destOrd="0" presId="urn:microsoft.com/office/officeart/2005/8/layout/process1"/>
    <dgm:cxn modelId="{33E82F83-98AE-456A-B396-4D35C78703A9}" srcId="{F717B891-A7A7-43AD-9025-0041BAFB414A}" destId="{85CC4465-405E-4950-BEE8-9E6F32C21E85}" srcOrd="1" destOrd="0" parTransId="{CB1667E6-8B2D-479B-A72F-25515BBB782C}" sibTransId="{5A84F551-D04E-434B-9370-61D3BA574BD8}"/>
    <dgm:cxn modelId="{FA06A88F-D8D1-4348-9AC7-8A3C91CDEF2A}" type="presOf" srcId="{ACFE7F88-C6BB-4723-84AB-81CC89BE6A82}" destId="{87B29F94-2DD4-48C5-ACC0-37AC89916CB4}" srcOrd="0" destOrd="0" presId="urn:microsoft.com/office/officeart/2005/8/layout/process1"/>
    <dgm:cxn modelId="{BA28D68F-F2FF-49AD-8F1E-2E9FBBBBBB74}" type="presOf" srcId="{CFA53420-37EB-44B5-B62F-4515ADB8F6C4}" destId="{11C87452-B7ED-441E-BF3A-84214B1CB4B9}" srcOrd="1" destOrd="0" presId="urn:microsoft.com/office/officeart/2005/8/layout/process1"/>
    <dgm:cxn modelId="{9C88AA9E-4AA5-438E-A197-7287EFE10A15}" type="presOf" srcId="{5A84F551-D04E-434B-9370-61D3BA574BD8}" destId="{60702D94-68E4-43CA-961F-9DE2C1DE2FAB}" srcOrd="0" destOrd="0" presId="urn:microsoft.com/office/officeart/2005/8/layout/process1"/>
    <dgm:cxn modelId="{3F0948A0-E958-469A-8966-0E358BF321AD}" srcId="{F717B891-A7A7-43AD-9025-0041BAFB414A}" destId="{E12CE75C-5EA2-4FC8-9B53-90949696F2B4}" srcOrd="2" destOrd="0" parTransId="{2F185D05-F230-499C-92E0-7FA7B20C5A57}" sibTransId="{ACFE7F88-C6BB-4723-84AB-81CC89BE6A82}"/>
    <dgm:cxn modelId="{EF57F0A1-B5E7-4A48-A1C9-17BE8790AD7D}" srcId="{F717B891-A7A7-43AD-9025-0041BAFB414A}" destId="{36705BE2-566F-490C-AE47-BBB771F5DF9F}" srcOrd="3" destOrd="0" parTransId="{9A4336BE-7A67-436F-9052-0F972E87086E}" sibTransId="{63322A93-EB89-480B-9904-3BB237597172}"/>
    <dgm:cxn modelId="{788B06A8-FED3-44CF-BAB4-2847A8A241BE}" type="presOf" srcId="{85CC4465-405E-4950-BEE8-9E6F32C21E85}" destId="{326224E5-4785-4614-AF76-068BF8AC50EB}" srcOrd="0" destOrd="0" presId="urn:microsoft.com/office/officeart/2005/8/layout/process1"/>
    <dgm:cxn modelId="{595648AB-E0AF-4893-BB3D-F2EEE3AD1639}" type="presOf" srcId="{59170EFF-BB0E-44E6-9A6F-10DE4222E2A4}" destId="{EC643FCC-A4C7-4AD2-AB99-694C5F1F77FD}" srcOrd="0" destOrd="0" presId="urn:microsoft.com/office/officeart/2005/8/layout/process1"/>
    <dgm:cxn modelId="{FE818CB6-55F2-4346-BACD-3C512DED8826}" type="presOf" srcId="{5A84F551-D04E-434B-9370-61D3BA574BD8}" destId="{03A9F319-0349-40E1-B6C2-E08C4B72FC75}" srcOrd="1" destOrd="0" presId="urn:microsoft.com/office/officeart/2005/8/layout/process1"/>
    <dgm:cxn modelId="{A8E024BB-616F-4A4F-B6ED-76E28400B38C}" type="presOf" srcId="{E12CE75C-5EA2-4FC8-9B53-90949696F2B4}" destId="{AE42D2D4-5F19-4E32-B69F-A6F4742A692F}" srcOrd="0" destOrd="0" presId="urn:microsoft.com/office/officeart/2005/8/layout/process1"/>
    <dgm:cxn modelId="{CDF2A9C3-3865-416F-9877-F927C74806A4}" srcId="{F717B891-A7A7-43AD-9025-0041BAFB414A}" destId="{9B46926F-91CB-4CFF-89F3-9D5DD7E6FBCA}" srcOrd="0" destOrd="0" parTransId="{54B05709-AC63-46B9-A2E4-ADCFD18F88BC}" sibTransId="{CFA53420-37EB-44B5-B62F-4515ADB8F6C4}"/>
    <dgm:cxn modelId="{3B0C73CC-9833-4521-ACD7-34ED4FFFD80C}" type="presOf" srcId="{F717B891-A7A7-43AD-9025-0041BAFB414A}" destId="{77AE95F5-BC8D-474D-A353-59F7AD9D9F77}" srcOrd="0" destOrd="0" presId="urn:microsoft.com/office/officeart/2005/8/layout/process1"/>
    <dgm:cxn modelId="{60D6B9B6-7151-4324-B13C-530C98C429ED}" type="presParOf" srcId="{77AE95F5-BC8D-474D-A353-59F7AD9D9F77}" destId="{9C0FAC73-D244-42E0-9F3D-E87C6C2A3393}" srcOrd="0" destOrd="0" presId="urn:microsoft.com/office/officeart/2005/8/layout/process1"/>
    <dgm:cxn modelId="{3D03775E-115A-4F43-B8A8-BBBC64009DD6}" type="presParOf" srcId="{77AE95F5-BC8D-474D-A353-59F7AD9D9F77}" destId="{D76762E3-92CB-49D1-93ED-41DBEA77AD34}" srcOrd="1" destOrd="0" presId="urn:microsoft.com/office/officeart/2005/8/layout/process1"/>
    <dgm:cxn modelId="{9EEF9C22-261B-4672-979B-2825A6497958}" type="presParOf" srcId="{D76762E3-92CB-49D1-93ED-41DBEA77AD34}" destId="{11C87452-B7ED-441E-BF3A-84214B1CB4B9}" srcOrd="0" destOrd="0" presId="urn:microsoft.com/office/officeart/2005/8/layout/process1"/>
    <dgm:cxn modelId="{CA9FD49F-4A4D-4B19-8229-59CA84ABF7F8}" type="presParOf" srcId="{77AE95F5-BC8D-474D-A353-59F7AD9D9F77}" destId="{326224E5-4785-4614-AF76-068BF8AC50EB}" srcOrd="2" destOrd="0" presId="urn:microsoft.com/office/officeart/2005/8/layout/process1"/>
    <dgm:cxn modelId="{E87C1148-53FE-4422-A7A0-F624AA6A9417}" type="presParOf" srcId="{77AE95F5-BC8D-474D-A353-59F7AD9D9F77}" destId="{60702D94-68E4-43CA-961F-9DE2C1DE2FAB}" srcOrd="3" destOrd="0" presId="urn:microsoft.com/office/officeart/2005/8/layout/process1"/>
    <dgm:cxn modelId="{6EDA7E31-5A8B-4DC6-8044-B8967EBD1159}" type="presParOf" srcId="{60702D94-68E4-43CA-961F-9DE2C1DE2FAB}" destId="{03A9F319-0349-40E1-B6C2-E08C4B72FC75}" srcOrd="0" destOrd="0" presId="urn:microsoft.com/office/officeart/2005/8/layout/process1"/>
    <dgm:cxn modelId="{32878F51-8615-4FDC-87CC-C5C10B6BF595}" type="presParOf" srcId="{77AE95F5-BC8D-474D-A353-59F7AD9D9F77}" destId="{AE42D2D4-5F19-4E32-B69F-A6F4742A692F}" srcOrd="4" destOrd="0" presId="urn:microsoft.com/office/officeart/2005/8/layout/process1"/>
    <dgm:cxn modelId="{A4B23797-57B4-401F-A771-4CB736B21660}" type="presParOf" srcId="{77AE95F5-BC8D-474D-A353-59F7AD9D9F77}" destId="{87B29F94-2DD4-48C5-ACC0-37AC89916CB4}" srcOrd="5" destOrd="0" presId="urn:microsoft.com/office/officeart/2005/8/layout/process1"/>
    <dgm:cxn modelId="{A162F686-E826-4C3B-9872-8EEDA46CF39F}" type="presParOf" srcId="{87B29F94-2DD4-48C5-ACC0-37AC89916CB4}" destId="{971519C3-0985-4DE6-8E6A-52951D36844D}" srcOrd="0" destOrd="0" presId="urn:microsoft.com/office/officeart/2005/8/layout/process1"/>
    <dgm:cxn modelId="{8F8C639B-BA9D-43A0-87FC-ACB45886193F}" type="presParOf" srcId="{77AE95F5-BC8D-474D-A353-59F7AD9D9F77}" destId="{CCA97E7B-8407-4A0A-A336-ED6AA381E33C}" srcOrd="6" destOrd="0" presId="urn:microsoft.com/office/officeart/2005/8/layout/process1"/>
    <dgm:cxn modelId="{8D11004C-206D-4988-BDB3-069682281E9B}" type="presParOf" srcId="{77AE95F5-BC8D-474D-A353-59F7AD9D9F77}" destId="{B3FBBF28-AA60-420F-9840-75B77542CAC9}" srcOrd="7" destOrd="0" presId="urn:microsoft.com/office/officeart/2005/8/layout/process1"/>
    <dgm:cxn modelId="{37B1770B-0847-47F0-9829-948B4F3D858C}" type="presParOf" srcId="{B3FBBF28-AA60-420F-9840-75B77542CAC9}" destId="{DBAA453E-E67F-42EF-AF52-29CE1E54E3BA}" srcOrd="0" destOrd="0" presId="urn:microsoft.com/office/officeart/2005/8/layout/process1"/>
    <dgm:cxn modelId="{3AB72D2E-212A-4AFD-BAA5-8613C07458D4}" type="presParOf" srcId="{77AE95F5-BC8D-474D-A353-59F7AD9D9F77}" destId="{EC643FCC-A4C7-4AD2-AB99-694C5F1F77FD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717B891-A7A7-43AD-9025-0041BAFB414A}" type="doc">
      <dgm:prSet loTypeId="urn:microsoft.com/office/officeart/2005/8/layout/process1" loCatId="process" qsTypeId="urn:microsoft.com/office/officeart/2005/8/quickstyle/simple1" qsCatId="simple" csTypeId="urn:microsoft.com/office/officeart/2005/8/colors/colorful1" csCatId="colorful" phldr="1"/>
      <dgm:spPr/>
    </dgm:pt>
    <dgm:pt modelId="{9B46926F-91CB-4CFF-89F3-9D5DD7E6FBCA}">
      <dgm:prSet phldrT="[Texto]"/>
      <dgm:spPr/>
      <dgm:t>
        <a:bodyPr/>
        <a:lstStyle/>
        <a:p>
          <a:r>
            <a:rPr lang="en-US" dirty="0"/>
            <a:t>Relaxed ESOM</a:t>
          </a:r>
        </a:p>
      </dgm:t>
    </dgm:pt>
    <dgm:pt modelId="{54B05709-AC63-46B9-A2E4-ADCFD18F88BC}" type="parTrans" cxnId="{CDF2A9C3-3865-416F-9877-F927C74806A4}">
      <dgm:prSet/>
      <dgm:spPr/>
      <dgm:t>
        <a:bodyPr/>
        <a:lstStyle/>
        <a:p>
          <a:endParaRPr lang="en-US"/>
        </a:p>
      </dgm:t>
    </dgm:pt>
    <dgm:pt modelId="{CFA53420-37EB-44B5-B62F-4515ADB8F6C4}" type="sibTrans" cxnId="{CDF2A9C3-3865-416F-9877-F927C74806A4}">
      <dgm:prSet/>
      <dgm:spPr/>
      <dgm:t>
        <a:bodyPr/>
        <a:lstStyle/>
        <a:p>
          <a:endParaRPr lang="en-US"/>
        </a:p>
      </dgm:t>
    </dgm:pt>
    <dgm:pt modelId="{85CC4465-405E-4950-BEE8-9E6F32C21E85}">
      <dgm:prSet phldrT="[Texto]"/>
      <dgm:spPr/>
      <dgm:t>
        <a:bodyPr/>
        <a:lstStyle/>
        <a:p>
          <a:r>
            <a:rPr lang="en-US" dirty="0"/>
            <a:t>Extract features</a:t>
          </a:r>
        </a:p>
      </dgm:t>
    </dgm:pt>
    <dgm:pt modelId="{CB1667E6-8B2D-479B-A72F-25515BBB782C}" type="parTrans" cxnId="{33E82F83-98AE-456A-B396-4D35C78703A9}">
      <dgm:prSet/>
      <dgm:spPr/>
      <dgm:t>
        <a:bodyPr/>
        <a:lstStyle/>
        <a:p>
          <a:endParaRPr lang="en-US"/>
        </a:p>
      </dgm:t>
    </dgm:pt>
    <dgm:pt modelId="{5A84F551-D04E-434B-9370-61D3BA574BD8}" type="sibTrans" cxnId="{33E82F83-98AE-456A-B396-4D35C78703A9}">
      <dgm:prSet/>
      <dgm:spPr/>
      <dgm:t>
        <a:bodyPr/>
        <a:lstStyle/>
        <a:p>
          <a:endParaRPr lang="en-US"/>
        </a:p>
      </dgm:t>
    </dgm:pt>
    <dgm:pt modelId="{E12CE75C-5EA2-4FC8-9B53-90949696F2B4}">
      <dgm:prSet phldrT="[Texto]"/>
      <dgm:spPr/>
      <dgm:t>
        <a:bodyPr/>
        <a:lstStyle/>
        <a:p>
          <a:r>
            <a:rPr lang="en-US" dirty="0"/>
            <a:t>Clustering Method</a:t>
          </a:r>
        </a:p>
      </dgm:t>
    </dgm:pt>
    <dgm:pt modelId="{2F185D05-F230-499C-92E0-7FA7B20C5A57}" type="parTrans" cxnId="{3F0948A0-E958-469A-8966-0E358BF321AD}">
      <dgm:prSet/>
      <dgm:spPr/>
      <dgm:t>
        <a:bodyPr/>
        <a:lstStyle/>
        <a:p>
          <a:endParaRPr lang="en-US"/>
        </a:p>
      </dgm:t>
    </dgm:pt>
    <dgm:pt modelId="{ACFE7F88-C6BB-4723-84AB-81CC89BE6A82}" type="sibTrans" cxnId="{3F0948A0-E958-469A-8966-0E358BF321AD}">
      <dgm:prSet/>
      <dgm:spPr/>
      <dgm:t>
        <a:bodyPr/>
        <a:lstStyle/>
        <a:p>
          <a:endParaRPr lang="en-US"/>
        </a:p>
      </dgm:t>
    </dgm:pt>
    <dgm:pt modelId="{36705BE2-566F-490C-AE47-BBB771F5DF9F}">
      <dgm:prSet/>
      <dgm:spPr/>
      <dgm:t>
        <a:bodyPr/>
        <a:lstStyle/>
        <a:p>
          <a:r>
            <a:rPr lang="en-US" dirty="0"/>
            <a:t>Representative hours, days or system states</a:t>
          </a:r>
        </a:p>
      </dgm:t>
    </dgm:pt>
    <dgm:pt modelId="{9A4336BE-7A67-436F-9052-0F972E87086E}" type="parTrans" cxnId="{EF57F0A1-B5E7-4A48-A1C9-17BE8790AD7D}">
      <dgm:prSet/>
      <dgm:spPr/>
      <dgm:t>
        <a:bodyPr/>
        <a:lstStyle/>
        <a:p>
          <a:endParaRPr lang="en-US"/>
        </a:p>
      </dgm:t>
    </dgm:pt>
    <dgm:pt modelId="{63322A93-EB89-480B-9904-3BB237597172}" type="sibTrans" cxnId="{EF57F0A1-B5E7-4A48-A1C9-17BE8790AD7D}">
      <dgm:prSet/>
      <dgm:spPr/>
      <dgm:t>
        <a:bodyPr/>
        <a:lstStyle/>
        <a:p>
          <a:endParaRPr lang="en-US"/>
        </a:p>
      </dgm:t>
    </dgm:pt>
    <dgm:pt modelId="{59170EFF-BB0E-44E6-9A6F-10DE4222E2A4}">
      <dgm:prSet/>
      <dgm:spPr/>
      <dgm:t>
        <a:bodyPr/>
        <a:lstStyle/>
        <a:p>
          <a:r>
            <a:rPr lang="en-US" dirty="0"/>
            <a:t>ESOM</a:t>
          </a:r>
        </a:p>
      </dgm:t>
    </dgm:pt>
    <dgm:pt modelId="{DDC73AF7-9097-4B6D-9432-1D694F8A3BA4}" type="parTrans" cxnId="{A816F567-E360-44B6-B275-A98F5E835786}">
      <dgm:prSet/>
      <dgm:spPr/>
      <dgm:t>
        <a:bodyPr/>
        <a:lstStyle/>
        <a:p>
          <a:endParaRPr lang="en-US"/>
        </a:p>
      </dgm:t>
    </dgm:pt>
    <dgm:pt modelId="{C1C6C274-80A2-4952-8539-96E7E673FD06}" type="sibTrans" cxnId="{A816F567-E360-44B6-B275-A98F5E835786}">
      <dgm:prSet/>
      <dgm:spPr/>
      <dgm:t>
        <a:bodyPr/>
        <a:lstStyle/>
        <a:p>
          <a:endParaRPr lang="en-US"/>
        </a:p>
      </dgm:t>
    </dgm:pt>
    <dgm:pt modelId="{77AE95F5-BC8D-474D-A353-59F7AD9D9F77}" type="pres">
      <dgm:prSet presAssocID="{F717B891-A7A7-43AD-9025-0041BAFB414A}" presName="Name0" presStyleCnt="0">
        <dgm:presLayoutVars>
          <dgm:dir/>
          <dgm:resizeHandles val="exact"/>
        </dgm:presLayoutVars>
      </dgm:prSet>
      <dgm:spPr/>
    </dgm:pt>
    <dgm:pt modelId="{9C0FAC73-D244-42E0-9F3D-E87C6C2A3393}" type="pres">
      <dgm:prSet presAssocID="{9B46926F-91CB-4CFF-89F3-9D5DD7E6FBCA}" presName="node" presStyleLbl="node1" presStyleIdx="0" presStyleCnt="5">
        <dgm:presLayoutVars>
          <dgm:bulletEnabled val="1"/>
        </dgm:presLayoutVars>
      </dgm:prSet>
      <dgm:spPr/>
    </dgm:pt>
    <dgm:pt modelId="{D76762E3-92CB-49D1-93ED-41DBEA77AD34}" type="pres">
      <dgm:prSet presAssocID="{CFA53420-37EB-44B5-B62F-4515ADB8F6C4}" presName="sibTrans" presStyleLbl="sibTrans2D1" presStyleIdx="0" presStyleCnt="4"/>
      <dgm:spPr/>
    </dgm:pt>
    <dgm:pt modelId="{11C87452-B7ED-441E-BF3A-84214B1CB4B9}" type="pres">
      <dgm:prSet presAssocID="{CFA53420-37EB-44B5-B62F-4515ADB8F6C4}" presName="connectorText" presStyleLbl="sibTrans2D1" presStyleIdx="0" presStyleCnt="4"/>
      <dgm:spPr/>
    </dgm:pt>
    <dgm:pt modelId="{326224E5-4785-4614-AF76-068BF8AC50EB}" type="pres">
      <dgm:prSet presAssocID="{85CC4465-405E-4950-BEE8-9E6F32C21E85}" presName="node" presStyleLbl="node1" presStyleIdx="1" presStyleCnt="5">
        <dgm:presLayoutVars>
          <dgm:bulletEnabled val="1"/>
        </dgm:presLayoutVars>
      </dgm:prSet>
      <dgm:spPr/>
    </dgm:pt>
    <dgm:pt modelId="{60702D94-68E4-43CA-961F-9DE2C1DE2FAB}" type="pres">
      <dgm:prSet presAssocID="{5A84F551-D04E-434B-9370-61D3BA574BD8}" presName="sibTrans" presStyleLbl="sibTrans2D1" presStyleIdx="1" presStyleCnt="4"/>
      <dgm:spPr/>
    </dgm:pt>
    <dgm:pt modelId="{03A9F319-0349-40E1-B6C2-E08C4B72FC75}" type="pres">
      <dgm:prSet presAssocID="{5A84F551-D04E-434B-9370-61D3BA574BD8}" presName="connectorText" presStyleLbl="sibTrans2D1" presStyleIdx="1" presStyleCnt="4"/>
      <dgm:spPr/>
    </dgm:pt>
    <dgm:pt modelId="{AE42D2D4-5F19-4E32-B69F-A6F4742A692F}" type="pres">
      <dgm:prSet presAssocID="{E12CE75C-5EA2-4FC8-9B53-90949696F2B4}" presName="node" presStyleLbl="node1" presStyleIdx="2" presStyleCnt="5">
        <dgm:presLayoutVars>
          <dgm:bulletEnabled val="1"/>
        </dgm:presLayoutVars>
      </dgm:prSet>
      <dgm:spPr/>
    </dgm:pt>
    <dgm:pt modelId="{87B29F94-2DD4-48C5-ACC0-37AC89916CB4}" type="pres">
      <dgm:prSet presAssocID="{ACFE7F88-C6BB-4723-84AB-81CC89BE6A82}" presName="sibTrans" presStyleLbl="sibTrans2D1" presStyleIdx="2" presStyleCnt="4"/>
      <dgm:spPr/>
    </dgm:pt>
    <dgm:pt modelId="{971519C3-0985-4DE6-8E6A-52951D36844D}" type="pres">
      <dgm:prSet presAssocID="{ACFE7F88-C6BB-4723-84AB-81CC89BE6A82}" presName="connectorText" presStyleLbl="sibTrans2D1" presStyleIdx="2" presStyleCnt="4"/>
      <dgm:spPr/>
    </dgm:pt>
    <dgm:pt modelId="{CCA97E7B-8407-4A0A-A336-ED6AA381E33C}" type="pres">
      <dgm:prSet presAssocID="{36705BE2-566F-490C-AE47-BBB771F5DF9F}" presName="node" presStyleLbl="node1" presStyleIdx="3" presStyleCnt="5">
        <dgm:presLayoutVars>
          <dgm:bulletEnabled val="1"/>
        </dgm:presLayoutVars>
      </dgm:prSet>
      <dgm:spPr/>
    </dgm:pt>
    <dgm:pt modelId="{B3FBBF28-AA60-420F-9840-75B77542CAC9}" type="pres">
      <dgm:prSet presAssocID="{63322A93-EB89-480B-9904-3BB237597172}" presName="sibTrans" presStyleLbl="sibTrans2D1" presStyleIdx="3" presStyleCnt="4"/>
      <dgm:spPr/>
    </dgm:pt>
    <dgm:pt modelId="{DBAA453E-E67F-42EF-AF52-29CE1E54E3BA}" type="pres">
      <dgm:prSet presAssocID="{63322A93-EB89-480B-9904-3BB237597172}" presName="connectorText" presStyleLbl="sibTrans2D1" presStyleIdx="3" presStyleCnt="4"/>
      <dgm:spPr/>
    </dgm:pt>
    <dgm:pt modelId="{EC643FCC-A4C7-4AD2-AB99-694C5F1F77FD}" type="pres">
      <dgm:prSet presAssocID="{59170EFF-BB0E-44E6-9A6F-10DE4222E2A4}" presName="node" presStyleLbl="node1" presStyleIdx="4" presStyleCnt="5">
        <dgm:presLayoutVars>
          <dgm:bulletEnabled val="1"/>
        </dgm:presLayoutVars>
      </dgm:prSet>
      <dgm:spPr/>
    </dgm:pt>
  </dgm:ptLst>
  <dgm:cxnLst>
    <dgm:cxn modelId="{8FA5300D-2ACA-43CD-85EC-2DC6416C9874}" type="presOf" srcId="{36705BE2-566F-490C-AE47-BBB771F5DF9F}" destId="{CCA97E7B-8407-4A0A-A336-ED6AA381E33C}" srcOrd="0" destOrd="0" presId="urn:microsoft.com/office/officeart/2005/8/layout/process1"/>
    <dgm:cxn modelId="{25EC8260-28AA-4939-8E8A-5B2ED80B0E14}" type="presOf" srcId="{ACFE7F88-C6BB-4723-84AB-81CC89BE6A82}" destId="{971519C3-0985-4DE6-8E6A-52951D36844D}" srcOrd="1" destOrd="0" presId="urn:microsoft.com/office/officeart/2005/8/layout/process1"/>
    <dgm:cxn modelId="{E58E1144-FE70-4220-9BBC-151089F4475F}" type="presOf" srcId="{CFA53420-37EB-44B5-B62F-4515ADB8F6C4}" destId="{D76762E3-92CB-49D1-93ED-41DBEA77AD34}" srcOrd="0" destOrd="0" presId="urn:microsoft.com/office/officeart/2005/8/layout/process1"/>
    <dgm:cxn modelId="{A816F567-E360-44B6-B275-A98F5E835786}" srcId="{F717B891-A7A7-43AD-9025-0041BAFB414A}" destId="{59170EFF-BB0E-44E6-9A6F-10DE4222E2A4}" srcOrd="4" destOrd="0" parTransId="{DDC73AF7-9097-4B6D-9432-1D694F8A3BA4}" sibTransId="{C1C6C274-80A2-4952-8539-96E7E673FD06}"/>
    <dgm:cxn modelId="{01E2BB4E-B7E3-4911-9F79-BDD9BDD05D46}" type="presOf" srcId="{63322A93-EB89-480B-9904-3BB237597172}" destId="{B3FBBF28-AA60-420F-9840-75B77542CAC9}" srcOrd="0" destOrd="0" presId="urn:microsoft.com/office/officeart/2005/8/layout/process1"/>
    <dgm:cxn modelId="{750C8170-1539-43F9-9C4C-D4DC25CE4DB6}" type="presOf" srcId="{9B46926F-91CB-4CFF-89F3-9D5DD7E6FBCA}" destId="{9C0FAC73-D244-42E0-9F3D-E87C6C2A3393}" srcOrd="0" destOrd="0" presId="urn:microsoft.com/office/officeart/2005/8/layout/process1"/>
    <dgm:cxn modelId="{A5AD7E7F-A3A2-4AA8-B087-442EA4FABF8E}" type="presOf" srcId="{63322A93-EB89-480B-9904-3BB237597172}" destId="{DBAA453E-E67F-42EF-AF52-29CE1E54E3BA}" srcOrd="1" destOrd="0" presId="urn:microsoft.com/office/officeart/2005/8/layout/process1"/>
    <dgm:cxn modelId="{33E82F83-98AE-456A-B396-4D35C78703A9}" srcId="{F717B891-A7A7-43AD-9025-0041BAFB414A}" destId="{85CC4465-405E-4950-BEE8-9E6F32C21E85}" srcOrd="1" destOrd="0" parTransId="{CB1667E6-8B2D-479B-A72F-25515BBB782C}" sibTransId="{5A84F551-D04E-434B-9370-61D3BA574BD8}"/>
    <dgm:cxn modelId="{FA06A88F-D8D1-4348-9AC7-8A3C91CDEF2A}" type="presOf" srcId="{ACFE7F88-C6BB-4723-84AB-81CC89BE6A82}" destId="{87B29F94-2DD4-48C5-ACC0-37AC89916CB4}" srcOrd="0" destOrd="0" presId="urn:microsoft.com/office/officeart/2005/8/layout/process1"/>
    <dgm:cxn modelId="{BA28D68F-F2FF-49AD-8F1E-2E9FBBBBBB74}" type="presOf" srcId="{CFA53420-37EB-44B5-B62F-4515ADB8F6C4}" destId="{11C87452-B7ED-441E-BF3A-84214B1CB4B9}" srcOrd="1" destOrd="0" presId="urn:microsoft.com/office/officeart/2005/8/layout/process1"/>
    <dgm:cxn modelId="{9C88AA9E-4AA5-438E-A197-7287EFE10A15}" type="presOf" srcId="{5A84F551-D04E-434B-9370-61D3BA574BD8}" destId="{60702D94-68E4-43CA-961F-9DE2C1DE2FAB}" srcOrd="0" destOrd="0" presId="urn:microsoft.com/office/officeart/2005/8/layout/process1"/>
    <dgm:cxn modelId="{3F0948A0-E958-469A-8966-0E358BF321AD}" srcId="{F717B891-A7A7-43AD-9025-0041BAFB414A}" destId="{E12CE75C-5EA2-4FC8-9B53-90949696F2B4}" srcOrd="2" destOrd="0" parTransId="{2F185D05-F230-499C-92E0-7FA7B20C5A57}" sibTransId="{ACFE7F88-C6BB-4723-84AB-81CC89BE6A82}"/>
    <dgm:cxn modelId="{EF57F0A1-B5E7-4A48-A1C9-17BE8790AD7D}" srcId="{F717B891-A7A7-43AD-9025-0041BAFB414A}" destId="{36705BE2-566F-490C-AE47-BBB771F5DF9F}" srcOrd="3" destOrd="0" parTransId="{9A4336BE-7A67-436F-9052-0F972E87086E}" sibTransId="{63322A93-EB89-480B-9904-3BB237597172}"/>
    <dgm:cxn modelId="{788B06A8-FED3-44CF-BAB4-2847A8A241BE}" type="presOf" srcId="{85CC4465-405E-4950-BEE8-9E6F32C21E85}" destId="{326224E5-4785-4614-AF76-068BF8AC50EB}" srcOrd="0" destOrd="0" presId="urn:microsoft.com/office/officeart/2005/8/layout/process1"/>
    <dgm:cxn modelId="{595648AB-E0AF-4893-BB3D-F2EEE3AD1639}" type="presOf" srcId="{59170EFF-BB0E-44E6-9A6F-10DE4222E2A4}" destId="{EC643FCC-A4C7-4AD2-AB99-694C5F1F77FD}" srcOrd="0" destOrd="0" presId="urn:microsoft.com/office/officeart/2005/8/layout/process1"/>
    <dgm:cxn modelId="{FE818CB6-55F2-4346-BACD-3C512DED8826}" type="presOf" srcId="{5A84F551-D04E-434B-9370-61D3BA574BD8}" destId="{03A9F319-0349-40E1-B6C2-E08C4B72FC75}" srcOrd="1" destOrd="0" presId="urn:microsoft.com/office/officeart/2005/8/layout/process1"/>
    <dgm:cxn modelId="{A8E024BB-616F-4A4F-B6ED-76E28400B38C}" type="presOf" srcId="{E12CE75C-5EA2-4FC8-9B53-90949696F2B4}" destId="{AE42D2D4-5F19-4E32-B69F-A6F4742A692F}" srcOrd="0" destOrd="0" presId="urn:microsoft.com/office/officeart/2005/8/layout/process1"/>
    <dgm:cxn modelId="{CDF2A9C3-3865-416F-9877-F927C74806A4}" srcId="{F717B891-A7A7-43AD-9025-0041BAFB414A}" destId="{9B46926F-91CB-4CFF-89F3-9D5DD7E6FBCA}" srcOrd="0" destOrd="0" parTransId="{54B05709-AC63-46B9-A2E4-ADCFD18F88BC}" sibTransId="{CFA53420-37EB-44B5-B62F-4515ADB8F6C4}"/>
    <dgm:cxn modelId="{3B0C73CC-9833-4521-ACD7-34ED4FFFD80C}" type="presOf" srcId="{F717B891-A7A7-43AD-9025-0041BAFB414A}" destId="{77AE95F5-BC8D-474D-A353-59F7AD9D9F77}" srcOrd="0" destOrd="0" presId="urn:microsoft.com/office/officeart/2005/8/layout/process1"/>
    <dgm:cxn modelId="{60D6B9B6-7151-4324-B13C-530C98C429ED}" type="presParOf" srcId="{77AE95F5-BC8D-474D-A353-59F7AD9D9F77}" destId="{9C0FAC73-D244-42E0-9F3D-E87C6C2A3393}" srcOrd="0" destOrd="0" presId="urn:microsoft.com/office/officeart/2005/8/layout/process1"/>
    <dgm:cxn modelId="{3D03775E-115A-4F43-B8A8-BBBC64009DD6}" type="presParOf" srcId="{77AE95F5-BC8D-474D-A353-59F7AD9D9F77}" destId="{D76762E3-92CB-49D1-93ED-41DBEA77AD34}" srcOrd="1" destOrd="0" presId="urn:microsoft.com/office/officeart/2005/8/layout/process1"/>
    <dgm:cxn modelId="{9EEF9C22-261B-4672-979B-2825A6497958}" type="presParOf" srcId="{D76762E3-92CB-49D1-93ED-41DBEA77AD34}" destId="{11C87452-B7ED-441E-BF3A-84214B1CB4B9}" srcOrd="0" destOrd="0" presId="urn:microsoft.com/office/officeart/2005/8/layout/process1"/>
    <dgm:cxn modelId="{CA9FD49F-4A4D-4B19-8229-59CA84ABF7F8}" type="presParOf" srcId="{77AE95F5-BC8D-474D-A353-59F7AD9D9F77}" destId="{326224E5-4785-4614-AF76-068BF8AC50EB}" srcOrd="2" destOrd="0" presId="urn:microsoft.com/office/officeart/2005/8/layout/process1"/>
    <dgm:cxn modelId="{E87C1148-53FE-4422-A7A0-F624AA6A9417}" type="presParOf" srcId="{77AE95F5-BC8D-474D-A353-59F7AD9D9F77}" destId="{60702D94-68E4-43CA-961F-9DE2C1DE2FAB}" srcOrd="3" destOrd="0" presId="urn:microsoft.com/office/officeart/2005/8/layout/process1"/>
    <dgm:cxn modelId="{6EDA7E31-5A8B-4DC6-8044-B8967EBD1159}" type="presParOf" srcId="{60702D94-68E4-43CA-961F-9DE2C1DE2FAB}" destId="{03A9F319-0349-40E1-B6C2-E08C4B72FC75}" srcOrd="0" destOrd="0" presId="urn:microsoft.com/office/officeart/2005/8/layout/process1"/>
    <dgm:cxn modelId="{32878F51-8615-4FDC-87CC-C5C10B6BF595}" type="presParOf" srcId="{77AE95F5-BC8D-474D-A353-59F7AD9D9F77}" destId="{AE42D2D4-5F19-4E32-B69F-A6F4742A692F}" srcOrd="4" destOrd="0" presId="urn:microsoft.com/office/officeart/2005/8/layout/process1"/>
    <dgm:cxn modelId="{A4B23797-57B4-401F-A771-4CB736B21660}" type="presParOf" srcId="{77AE95F5-BC8D-474D-A353-59F7AD9D9F77}" destId="{87B29F94-2DD4-48C5-ACC0-37AC89916CB4}" srcOrd="5" destOrd="0" presId="urn:microsoft.com/office/officeart/2005/8/layout/process1"/>
    <dgm:cxn modelId="{A162F686-E826-4C3B-9872-8EEDA46CF39F}" type="presParOf" srcId="{87B29F94-2DD4-48C5-ACC0-37AC89916CB4}" destId="{971519C3-0985-4DE6-8E6A-52951D36844D}" srcOrd="0" destOrd="0" presId="urn:microsoft.com/office/officeart/2005/8/layout/process1"/>
    <dgm:cxn modelId="{8F8C639B-BA9D-43A0-87FC-ACB45886193F}" type="presParOf" srcId="{77AE95F5-BC8D-474D-A353-59F7AD9D9F77}" destId="{CCA97E7B-8407-4A0A-A336-ED6AA381E33C}" srcOrd="6" destOrd="0" presId="urn:microsoft.com/office/officeart/2005/8/layout/process1"/>
    <dgm:cxn modelId="{8D11004C-206D-4988-BDB3-069682281E9B}" type="presParOf" srcId="{77AE95F5-BC8D-474D-A353-59F7AD9D9F77}" destId="{B3FBBF28-AA60-420F-9840-75B77542CAC9}" srcOrd="7" destOrd="0" presId="urn:microsoft.com/office/officeart/2005/8/layout/process1"/>
    <dgm:cxn modelId="{37B1770B-0847-47F0-9829-948B4F3D858C}" type="presParOf" srcId="{B3FBBF28-AA60-420F-9840-75B77542CAC9}" destId="{DBAA453E-E67F-42EF-AF52-29CE1E54E3BA}" srcOrd="0" destOrd="0" presId="urn:microsoft.com/office/officeart/2005/8/layout/process1"/>
    <dgm:cxn modelId="{3AB72D2E-212A-4AFD-BAA5-8613C07458D4}" type="presParOf" srcId="{77AE95F5-BC8D-474D-A353-59F7AD9D9F77}" destId="{EC643FCC-A4C7-4AD2-AB99-694C5F1F77FD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9738C01-5C2D-4EC2-8C2F-F689B6FFF93E}" type="doc">
      <dgm:prSet loTypeId="urn:microsoft.com/office/officeart/2005/8/layout/hList1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DFD2EF26-2B25-47AD-8D3D-6810756480E1}">
      <dgm:prSet phldrT="[Texto]"/>
      <dgm:spPr/>
      <dgm:t>
        <a:bodyPr/>
        <a:lstStyle/>
        <a:p>
          <a:r>
            <a:rPr lang="en-GB" dirty="0"/>
            <a:t>Motivation</a:t>
          </a:r>
        </a:p>
      </dgm:t>
    </dgm:pt>
    <dgm:pt modelId="{CE9EEE2B-0ABE-4CCF-BBD9-F0D3AB0AE81D}" type="parTrans" cxnId="{FC0BF4D6-0B5F-406A-8C5C-1324CCE8CB2D}">
      <dgm:prSet/>
      <dgm:spPr/>
      <dgm:t>
        <a:bodyPr/>
        <a:lstStyle/>
        <a:p>
          <a:endParaRPr lang="en-GB"/>
        </a:p>
      </dgm:t>
    </dgm:pt>
    <dgm:pt modelId="{B82D01E5-9AA7-44C3-84D2-D718089EC74C}" type="sibTrans" cxnId="{FC0BF4D6-0B5F-406A-8C5C-1324CCE8CB2D}">
      <dgm:prSet/>
      <dgm:spPr/>
      <dgm:t>
        <a:bodyPr/>
        <a:lstStyle/>
        <a:p>
          <a:endParaRPr lang="en-GB"/>
        </a:p>
      </dgm:t>
    </dgm:pt>
    <dgm:pt modelId="{AF3539A8-ACE0-4180-BB97-F40DA1651D3F}">
      <dgm:prSet phldrT="[Texto]"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en-GB" dirty="0"/>
            <a:t>Traditional solvers are slow - </a:t>
          </a:r>
          <a:r>
            <a:rPr lang="en-GB" b="1" dirty="0"/>
            <a:t>fast approximate</a:t>
          </a:r>
          <a:r>
            <a:rPr lang="en-GB" dirty="0"/>
            <a:t> solvers needed</a:t>
          </a:r>
        </a:p>
      </dgm:t>
    </dgm:pt>
    <dgm:pt modelId="{83B83F36-943E-4DCE-B5F3-15C3A2747A70}" type="parTrans" cxnId="{9C007D72-03C6-406B-AB4B-0EB7DE1E0149}">
      <dgm:prSet/>
      <dgm:spPr/>
      <dgm:t>
        <a:bodyPr/>
        <a:lstStyle/>
        <a:p>
          <a:endParaRPr lang="en-GB"/>
        </a:p>
      </dgm:t>
    </dgm:pt>
    <dgm:pt modelId="{203001E5-CEF0-4891-9073-8C31C0B937ED}" type="sibTrans" cxnId="{9C007D72-03C6-406B-AB4B-0EB7DE1E0149}">
      <dgm:prSet/>
      <dgm:spPr/>
      <dgm:t>
        <a:bodyPr/>
        <a:lstStyle/>
        <a:p>
          <a:endParaRPr lang="en-GB"/>
        </a:p>
      </dgm:t>
    </dgm:pt>
    <dgm:pt modelId="{C8C2DEC5-C56A-4E80-BA4E-D35E6A0F5D88}">
      <dgm:prSet phldrT="[Texto]"/>
      <dgm:spPr/>
      <dgm:t>
        <a:bodyPr/>
        <a:lstStyle/>
        <a:p>
          <a:r>
            <a:rPr lang="en-GB" dirty="0"/>
            <a:t>Method</a:t>
          </a:r>
        </a:p>
      </dgm:t>
    </dgm:pt>
    <dgm:pt modelId="{8A3E93C5-85FE-42C2-AF38-32B44694EB8F}" type="parTrans" cxnId="{C0A55CD0-47F8-4A72-B4F4-0F848536EDEF}">
      <dgm:prSet/>
      <dgm:spPr/>
      <dgm:t>
        <a:bodyPr/>
        <a:lstStyle/>
        <a:p>
          <a:endParaRPr lang="en-GB"/>
        </a:p>
      </dgm:t>
    </dgm:pt>
    <dgm:pt modelId="{63537AA9-6000-4954-8320-1BDB7B3B9B5C}" type="sibTrans" cxnId="{C0A55CD0-47F8-4A72-B4F4-0F848536EDEF}">
      <dgm:prSet/>
      <dgm:spPr/>
      <dgm:t>
        <a:bodyPr/>
        <a:lstStyle/>
        <a:p>
          <a:endParaRPr lang="en-GB"/>
        </a:p>
      </dgm:t>
    </dgm:pt>
    <dgm:pt modelId="{C3A7A109-942D-4BE5-8442-C311EDE009D6}">
      <dgm:prSet phldrT="[Texto]"/>
      <dgm:spPr/>
      <dgm:t>
        <a:bodyPr/>
        <a:lstStyle/>
        <a:p>
          <a:r>
            <a:rPr lang="en-GB" dirty="0"/>
            <a:t>Experiments</a:t>
          </a:r>
        </a:p>
      </dgm:t>
    </dgm:pt>
    <dgm:pt modelId="{2E37E5B1-74B1-4CFC-8E90-E339FD9C85C8}" type="parTrans" cxnId="{1FAD5201-4EC1-4BD2-9C31-CB10A83FC095}">
      <dgm:prSet/>
      <dgm:spPr/>
      <dgm:t>
        <a:bodyPr/>
        <a:lstStyle/>
        <a:p>
          <a:endParaRPr lang="en-GB"/>
        </a:p>
      </dgm:t>
    </dgm:pt>
    <dgm:pt modelId="{9A054BF5-6989-4065-BD91-40A9B67981A1}" type="sibTrans" cxnId="{1FAD5201-4EC1-4BD2-9C31-CB10A83FC095}">
      <dgm:prSet/>
      <dgm:spPr/>
      <dgm:t>
        <a:bodyPr/>
        <a:lstStyle/>
        <a:p>
          <a:endParaRPr lang="en-GB"/>
        </a:p>
      </dgm:t>
    </dgm:pt>
    <dgm:pt modelId="{2020EC7B-6320-43FD-8E25-61ECBB0A0339}">
      <dgm:prSet phldrT="[Texto]" phldr="1"/>
      <dgm:spPr>
        <a:solidFill>
          <a:schemeClr val="bg1">
            <a:alpha val="90000"/>
          </a:schemeClr>
        </a:solidFill>
      </dgm:spPr>
      <dgm:t>
        <a:bodyPr/>
        <a:lstStyle/>
        <a:p>
          <a:endParaRPr lang="en-GB"/>
        </a:p>
      </dgm:t>
    </dgm:pt>
    <dgm:pt modelId="{46144BF3-6AD3-48E6-8222-C54FC4D370BD}" type="parTrans" cxnId="{7F5E447D-A33C-4502-99CE-DFEFA299E196}">
      <dgm:prSet/>
      <dgm:spPr/>
      <dgm:t>
        <a:bodyPr/>
        <a:lstStyle/>
        <a:p>
          <a:endParaRPr lang="en-GB"/>
        </a:p>
      </dgm:t>
    </dgm:pt>
    <dgm:pt modelId="{D016EA39-FB84-4F64-B1F6-03CF8EC992D7}" type="sibTrans" cxnId="{7F5E447D-A33C-4502-99CE-DFEFA299E196}">
      <dgm:prSet/>
      <dgm:spPr/>
      <dgm:t>
        <a:bodyPr/>
        <a:lstStyle/>
        <a:p>
          <a:endParaRPr lang="en-GB"/>
        </a:p>
      </dgm:t>
    </dgm:pt>
    <dgm:pt modelId="{8766D1AB-7DAE-4EE6-910E-A5B0E47B3DED}">
      <dgm:prSet phldrT="[Texto]" phldr="1"/>
      <dgm:spPr>
        <a:solidFill>
          <a:schemeClr val="bg1">
            <a:alpha val="90000"/>
          </a:schemeClr>
        </a:solidFill>
      </dgm:spPr>
      <dgm:t>
        <a:bodyPr/>
        <a:lstStyle/>
        <a:p>
          <a:endParaRPr lang="en-GB" dirty="0"/>
        </a:p>
      </dgm:t>
    </dgm:pt>
    <dgm:pt modelId="{655DFEED-1E05-4B37-9AC6-2FD6D630CCCB}" type="parTrans" cxnId="{1B1A3845-F2C9-4F73-A6D5-463163411A7C}">
      <dgm:prSet/>
      <dgm:spPr/>
      <dgm:t>
        <a:bodyPr/>
        <a:lstStyle/>
        <a:p>
          <a:endParaRPr lang="en-GB"/>
        </a:p>
      </dgm:t>
    </dgm:pt>
    <dgm:pt modelId="{F85D716D-72EF-43A4-B07A-1F229ADD8659}" type="sibTrans" cxnId="{1B1A3845-F2C9-4F73-A6D5-463163411A7C}">
      <dgm:prSet/>
      <dgm:spPr/>
      <dgm:t>
        <a:bodyPr/>
        <a:lstStyle/>
        <a:p>
          <a:endParaRPr lang="en-GB"/>
        </a:p>
      </dgm:t>
    </dgm:pt>
    <dgm:pt modelId="{E591E73E-C159-4BD5-8DF2-D5185DA47FA0}">
      <dgm:prSet phldrT="[Texto]"/>
      <dgm:spPr/>
      <dgm:t>
        <a:bodyPr/>
        <a:lstStyle/>
        <a:p>
          <a:r>
            <a:rPr lang="en-GB" dirty="0"/>
            <a:t>Application </a:t>
          </a:r>
        </a:p>
      </dgm:t>
    </dgm:pt>
    <dgm:pt modelId="{4600C17B-E704-4A2B-88C8-16E7002A8D86}" type="parTrans" cxnId="{2EF5EBE5-54E3-4F13-97A4-D2A655DC384D}">
      <dgm:prSet/>
      <dgm:spPr/>
      <dgm:t>
        <a:bodyPr/>
        <a:lstStyle/>
        <a:p>
          <a:endParaRPr lang="en-GB"/>
        </a:p>
      </dgm:t>
    </dgm:pt>
    <dgm:pt modelId="{3982ED4A-E3BB-4F49-BC02-92D5F91DF9C8}" type="sibTrans" cxnId="{2EF5EBE5-54E3-4F13-97A4-D2A655DC384D}">
      <dgm:prSet/>
      <dgm:spPr/>
      <dgm:t>
        <a:bodyPr/>
        <a:lstStyle/>
        <a:p>
          <a:endParaRPr lang="en-GB"/>
        </a:p>
      </dgm:t>
    </dgm:pt>
    <dgm:pt modelId="{2904C202-65AD-49BD-BC7C-4AE30059B8F2}">
      <dgm:prSet phldrT="[Texto]"/>
      <dgm:spPr>
        <a:solidFill>
          <a:schemeClr val="bg1">
            <a:alpha val="90000"/>
          </a:schemeClr>
        </a:solidFill>
      </dgm:spPr>
      <dgm:t>
        <a:bodyPr/>
        <a:lstStyle/>
        <a:p>
          <a:endParaRPr lang="en-GB" dirty="0"/>
        </a:p>
      </dgm:t>
    </dgm:pt>
    <dgm:pt modelId="{704E7D91-4145-4E8A-8690-4B015B29AEC5}" type="parTrans" cxnId="{B39052AB-5C65-47F1-9FB8-6E70E9370E2A}">
      <dgm:prSet/>
      <dgm:spPr/>
      <dgm:t>
        <a:bodyPr/>
        <a:lstStyle/>
        <a:p>
          <a:endParaRPr lang="en-GB"/>
        </a:p>
      </dgm:t>
    </dgm:pt>
    <dgm:pt modelId="{A5F44306-C65B-4FD2-9D1E-782F32C25ED4}" type="sibTrans" cxnId="{B39052AB-5C65-47F1-9FB8-6E70E9370E2A}">
      <dgm:prSet/>
      <dgm:spPr/>
      <dgm:t>
        <a:bodyPr/>
        <a:lstStyle/>
        <a:p>
          <a:endParaRPr lang="en-GB"/>
        </a:p>
      </dgm:t>
    </dgm:pt>
    <dgm:pt modelId="{F35661B6-8D05-4854-BC44-46B534D1F01A}">
      <dgm:prSet phldrT="[Texto]"/>
      <dgm:spPr>
        <a:solidFill>
          <a:schemeClr val="bg1">
            <a:alpha val="90000"/>
          </a:schemeClr>
        </a:solidFill>
      </dgm:spPr>
      <dgm:t>
        <a:bodyPr/>
        <a:lstStyle/>
        <a:p>
          <a:endParaRPr lang="en-GB" dirty="0"/>
        </a:p>
      </dgm:t>
    </dgm:pt>
    <dgm:pt modelId="{2633AEA8-48CC-4D37-A96C-8DBC517D4808}" type="parTrans" cxnId="{FFE61937-371C-41BC-882A-A1C7B6B3F613}">
      <dgm:prSet/>
      <dgm:spPr/>
      <dgm:t>
        <a:bodyPr/>
        <a:lstStyle/>
        <a:p>
          <a:endParaRPr lang="en-GB"/>
        </a:p>
      </dgm:t>
    </dgm:pt>
    <dgm:pt modelId="{473EE6B7-1B26-4476-9C87-6C5ED224EFED}" type="sibTrans" cxnId="{FFE61937-371C-41BC-882A-A1C7B6B3F613}">
      <dgm:prSet/>
      <dgm:spPr/>
      <dgm:t>
        <a:bodyPr/>
        <a:lstStyle/>
        <a:p>
          <a:endParaRPr lang="en-GB"/>
        </a:p>
      </dgm:t>
    </dgm:pt>
    <dgm:pt modelId="{3AA31899-50DB-4E46-94B3-53ED1AA57BAC}">
      <dgm:prSet phldrT="[Texto]"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en-GB" dirty="0"/>
            <a:t>Economic Dispatch</a:t>
          </a:r>
        </a:p>
      </dgm:t>
    </dgm:pt>
    <dgm:pt modelId="{9E57DC85-0144-49A1-9523-7F5246206A66}" type="parTrans" cxnId="{43C7D6CD-2695-4569-96A6-703CE874DB77}">
      <dgm:prSet/>
      <dgm:spPr/>
    </dgm:pt>
    <dgm:pt modelId="{B357DBAE-08E0-4E0E-817F-515E0028CB43}" type="sibTrans" cxnId="{43C7D6CD-2695-4569-96A6-703CE874DB77}">
      <dgm:prSet/>
      <dgm:spPr/>
    </dgm:pt>
    <dgm:pt modelId="{780E2289-D9B0-4278-9911-4E8D4546310E}">
      <dgm:prSet phldrT="[Texto]"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en-GB" dirty="0"/>
            <a:t>Expansion planning problem with continuous variables</a:t>
          </a:r>
        </a:p>
      </dgm:t>
    </dgm:pt>
    <dgm:pt modelId="{ECA8FD94-E812-4B2B-BA7C-2D02EA9B1D28}" type="parTrans" cxnId="{D24F638C-688B-4BDD-99AD-CCE2796D2523}">
      <dgm:prSet/>
      <dgm:spPr/>
    </dgm:pt>
    <dgm:pt modelId="{6BAE011E-2417-4679-8941-002D9EF4D907}" type="sibTrans" cxnId="{D24F638C-688B-4BDD-99AD-CCE2796D2523}">
      <dgm:prSet/>
      <dgm:spPr/>
    </dgm:pt>
    <dgm:pt modelId="{7DEDC090-DA9C-4871-944F-7F9FDF718A3D}" type="pres">
      <dgm:prSet presAssocID="{A9738C01-5C2D-4EC2-8C2F-F689B6FFF93E}" presName="Name0" presStyleCnt="0">
        <dgm:presLayoutVars>
          <dgm:dir/>
          <dgm:animLvl val="lvl"/>
          <dgm:resizeHandles val="exact"/>
        </dgm:presLayoutVars>
      </dgm:prSet>
      <dgm:spPr/>
    </dgm:pt>
    <dgm:pt modelId="{D3949332-44DA-4BBB-BE63-2D33B6A38E7E}" type="pres">
      <dgm:prSet presAssocID="{DFD2EF26-2B25-47AD-8D3D-6810756480E1}" presName="composite" presStyleCnt="0"/>
      <dgm:spPr/>
    </dgm:pt>
    <dgm:pt modelId="{54EDE87D-D03A-4E63-982C-47B943695513}" type="pres">
      <dgm:prSet presAssocID="{DFD2EF26-2B25-47AD-8D3D-6810756480E1}" presName="parTx" presStyleLbl="alignNode1" presStyleIdx="0" presStyleCnt="4">
        <dgm:presLayoutVars>
          <dgm:chMax val="0"/>
          <dgm:chPref val="0"/>
          <dgm:bulletEnabled val="1"/>
        </dgm:presLayoutVars>
      </dgm:prSet>
      <dgm:spPr/>
    </dgm:pt>
    <dgm:pt modelId="{4ACCD78D-7975-41DA-8642-4206E451B334}" type="pres">
      <dgm:prSet presAssocID="{DFD2EF26-2B25-47AD-8D3D-6810756480E1}" presName="desTx" presStyleLbl="alignAccFollowNode1" presStyleIdx="0" presStyleCnt="4">
        <dgm:presLayoutVars>
          <dgm:bulletEnabled val="1"/>
        </dgm:presLayoutVars>
      </dgm:prSet>
      <dgm:spPr/>
    </dgm:pt>
    <dgm:pt modelId="{1012D0B7-989E-4A2B-9B12-5CB319D63DB7}" type="pres">
      <dgm:prSet presAssocID="{B82D01E5-9AA7-44C3-84D2-D718089EC74C}" presName="space" presStyleCnt="0"/>
      <dgm:spPr/>
    </dgm:pt>
    <dgm:pt modelId="{A39776D2-C15A-4BB1-853F-C8D79F81384B}" type="pres">
      <dgm:prSet presAssocID="{C8C2DEC5-C56A-4E80-BA4E-D35E6A0F5D88}" presName="composite" presStyleCnt="0"/>
      <dgm:spPr/>
    </dgm:pt>
    <dgm:pt modelId="{E0E1F6EE-1FB9-481C-9BDA-4C0834F6A01E}" type="pres">
      <dgm:prSet presAssocID="{C8C2DEC5-C56A-4E80-BA4E-D35E6A0F5D88}" presName="parTx" presStyleLbl="alignNode1" presStyleIdx="1" presStyleCnt="4">
        <dgm:presLayoutVars>
          <dgm:chMax val="0"/>
          <dgm:chPref val="0"/>
          <dgm:bulletEnabled val="1"/>
        </dgm:presLayoutVars>
      </dgm:prSet>
      <dgm:spPr/>
    </dgm:pt>
    <dgm:pt modelId="{A72FC68B-2F98-483E-BD27-003A76F32BA6}" type="pres">
      <dgm:prSet presAssocID="{C8C2DEC5-C56A-4E80-BA4E-D35E6A0F5D88}" presName="desTx" presStyleLbl="alignAccFollowNode1" presStyleIdx="1" presStyleCnt="4">
        <dgm:presLayoutVars>
          <dgm:bulletEnabled val="1"/>
        </dgm:presLayoutVars>
      </dgm:prSet>
      <dgm:spPr/>
    </dgm:pt>
    <dgm:pt modelId="{D207FDA4-CEAB-4B39-ACB8-5F786D1EEF49}" type="pres">
      <dgm:prSet presAssocID="{63537AA9-6000-4954-8320-1BDB7B3B9B5C}" presName="space" presStyleCnt="0"/>
      <dgm:spPr/>
    </dgm:pt>
    <dgm:pt modelId="{A783476C-82B1-4374-B63F-F2751BF8182C}" type="pres">
      <dgm:prSet presAssocID="{C3A7A109-942D-4BE5-8442-C311EDE009D6}" presName="composite" presStyleCnt="0"/>
      <dgm:spPr/>
    </dgm:pt>
    <dgm:pt modelId="{CB8D430E-38CB-448C-B37A-1FABFDE02CF7}" type="pres">
      <dgm:prSet presAssocID="{C3A7A109-942D-4BE5-8442-C311EDE009D6}" presName="parTx" presStyleLbl="alignNode1" presStyleIdx="2" presStyleCnt="4">
        <dgm:presLayoutVars>
          <dgm:chMax val="0"/>
          <dgm:chPref val="0"/>
          <dgm:bulletEnabled val="1"/>
        </dgm:presLayoutVars>
      </dgm:prSet>
      <dgm:spPr/>
    </dgm:pt>
    <dgm:pt modelId="{1E33F985-0B02-4324-BFF8-F0149DFD87AE}" type="pres">
      <dgm:prSet presAssocID="{C3A7A109-942D-4BE5-8442-C311EDE009D6}" presName="desTx" presStyleLbl="alignAccFollowNode1" presStyleIdx="2" presStyleCnt="4" custLinFactNeighborX="-764">
        <dgm:presLayoutVars>
          <dgm:bulletEnabled val="1"/>
        </dgm:presLayoutVars>
      </dgm:prSet>
      <dgm:spPr/>
    </dgm:pt>
    <dgm:pt modelId="{DB45AB15-CB65-4E0A-BF9B-A9BE93D0AC6B}" type="pres">
      <dgm:prSet presAssocID="{9A054BF5-6989-4065-BD91-40A9B67981A1}" presName="space" presStyleCnt="0"/>
      <dgm:spPr/>
    </dgm:pt>
    <dgm:pt modelId="{C3903EE3-F1E7-494E-B351-F22F1BF7D7A4}" type="pres">
      <dgm:prSet presAssocID="{E591E73E-C159-4BD5-8DF2-D5185DA47FA0}" presName="composite" presStyleCnt="0"/>
      <dgm:spPr/>
    </dgm:pt>
    <dgm:pt modelId="{7725F951-B2E3-45C6-8AB0-CF394196FD8B}" type="pres">
      <dgm:prSet presAssocID="{E591E73E-C159-4BD5-8DF2-D5185DA47FA0}" presName="parTx" presStyleLbl="alignNode1" presStyleIdx="3" presStyleCnt="4">
        <dgm:presLayoutVars>
          <dgm:chMax val="0"/>
          <dgm:chPref val="0"/>
          <dgm:bulletEnabled val="1"/>
        </dgm:presLayoutVars>
      </dgm:prSet>
      <dgm:spPr/>
    </dgm:pt>
    <dgm:pt modelId="{DDFD08D9-2940-4B5D-840E-31C7D40C6912}" type="pres">
      <dgm:prSet presAssocID="{E591E73E-C159-4BD5-8DF2-D5185DA47FA0}" presName="desTx" presStyleLbl="alignAccFollowNode1" presStyleIdx="3" presStyleCnt="4">
        <dgm:presLayoutVars>
          <dgm:bulletEnabled val="1"/>
        </dgm:presLayoutVars>
      </dgm:prSet>
      <dgm:spPr/>
    </dgm:pt>
  </dgm:ptLst>
  <dgm:cxnLst>
    <dgm:cxn modelId="{1FAD5201-4EC1-4BD2-9C31-CB10A83FC095}" srcId="{A9738C01-5C2D-4EC2-8C2F-F689B6FFF93E}" destId="{C3A7A109-942D-4BE5-8442-C311EDE009D6}" srcOrd="2" destOrd="0" parTransId="{2E37E5B1-74B1-4CFC-8E90-E339FD9C85C8}" sibTransId="{9A054BF5-6989-4065-BD91-40A9B67981A1}"/>
    <dgm:cxn modelId="{636D7B12-DD48-4305-BE4E-1DE86A5CF235}" type="presOf" srcId="{3AA31899-50DB-4E46-94B3-53ED1AA57BAC}" destId="{DDFD08D9-2940-4B5D-840E-31C7D40C6912}" srcOrd="0" destOrd="0" presId="urn:microsoft.com/office/officeart/2005/8/layout/hList1"/>
    <dgm:cxn modelId="{DF58DE1F-77A0-44E8-AA74-4670B83EC329}" type="presOf" srcId="{C8C2DEC5-C56A-4E80-BA4E-D35E6A0F5D88}" destId="{E0E1F6EE-1FB9-481C-9BDA-4C0834F6A01E}" srcOrd="0" destOrd="0" presId="urn:microsoft.com/office/officeart/2005/8/layout/hList1"/>
    <dgm:cxn modelId="{E1539130-4213-4EDB-8A17-36359E016A6E}" type="presOf" srcId="{2020EC7B-6320-43FD-8E25-61ECBB0A0339}" destId="{1E33F985-0B02-4324-BFF8-F0149DFD87AE}" srcOrd="0" destOrd="0" presId="urn:microsoft.com/office/officeart/2005/8/layout/hList1"/>
    <dgm:cxn modelId="{FFE61937-371C-41BC-882A-A1C7B6B3F613}" srcId="{C8C2DEC5-C56A-4E80-BA4E-D35E6A0F5D88}" destId="{F35661B6-8D05-4854-BC44-46B534D1F01A}" srcOrd="0" destOrd="0" parTransId="{2633AEA8-48CC-4D37-A96C-8DBC517D4808}" sibTransId="{473EE6B7-1B26-4476-9C87-6C5ED224EFED}"/>
    <dgm:cxn modelId="{9E89B041-8D20-48E4-BBC3-AFFABA8CAD16}" type="presOf" srcId="{780E2289-D9B0-4278-9911-4E8D4546310E}" destId="{DDFD08D9-2940-4B5D-840E-31C7D40C6912}" srcOrd="0" destOrd="1" presId="urn:microsoft.com/office/officeart/2005/8/layout/hList1"/>
    <dgm:cxn modelId="{1B1A3845-F2C9-4F73-A6D5-463163411A7C}" srcId="{C3A7A109-942D-4BE5-8442-C311EDE009D6}" destId="{8766D1AB-7DAE-4EE6-910E-A5B0E47B3DED}" srcOrd="1" destOrd="0" parTransId="{655DFEED-1E05-4B37-9AC6-2FD6D630CCCB}" sibTransId="{F85D716D-72EF-43A4-B07A-1F229ADD8659}"/>
    <dgm:cxn modelId="{04B08B48-A2EF-455B-989F-70CB47D6466B}" type="presOf" srcId="{8766D1AB-7DAE-4EE6-910E-A5B0E47B3DED}" destId="{1E33F985-0B02-4324-BFF8-F0149DFD87AE}" srcOrd="0" destOrd="1" presId="urn:microsoft.com/office/officeart/2005/8/layout/hList1"/>
    <dgm:cxn modelId="{92E8B74B-EEC1-4EAD-90B3-105EB3C97AFF}" type="presOf" srcId="{C3A7A109-942D-4BE5-8442-C311EDE009D6}" destId="{CB8D430E-38CB-448C-B37A-1FABFDE02CF7}" srcOrd="0" destOrd="0" presId="urn:microsoft.com/office/officeart/2005/8/layout/hList1"/>
    <dgm:cxn modelId="{75C7716E-4EFF-4EF6-B2B2-AD661461CC08}" type="presOf" srcId="{AF3539A8-ACE0-4180-BB97-F40DA1651D3F}" destId="{4ACCD78D-7975-41DA-8642-4206E451B334}" srcOrd="0" destOrd="0" presId="urn:microsoft.com/office/officeart/2005/8/layout/hList1"/>
    <dgm:cxn modelId="{0974294F-0ADA-4474-9CA7-D9E0E5F83CC8}" type="presOf" srcId="{DFD2EF26-2B25-47AD-8D3D-6810756480E1}" destId="{54EDE87D-D03A-4E63-982C-47B943695513}" srcOrd="0" destOrd="0" presId="urn:microsoft.com/office/officeart/2005/8/layout/hList1"/>
    <dgm:cxn modelId="{9C007D72-03C6-406B-AB4B-0EB7DE1E0149}" srcId="{DFD2EF26-2B25-47AD-8D3D-6810756480E1}" destId="{AF3539A8-ACE0-4180-BB97-F40DA1651D3F}" srcOrd="0" destOrd="0" parTransId="{83B83F36-943E-4DCE-B5F3-15C3A2747A70}" sibTransId="{203001E5-CEF0-4891-9073-8C31C0B937ED}"/>
    <dgm:cxn modelId="{7F5E447D-A33C-4502-99CE-DFEFA299E196}" srcId="{C3A7A109-942D-4BE5-8442-C311EDE009D6}" destId="{2020EC7B-6320-43FD-8E25-61ECBB0A0339}" srcOrd="0" destOrd="0" parTransId="{46144BF3-6AD3-48E6-8222-C54FC4D370BD}" sibTransId="{D016EA39-FB84-4F64-B1F6-03CF8EC992D7}"/>
    <dgm:cxn modelId="{608BAB88-AD8D-4DB7-A794-A2A2AEAB7E13}" type="presOf" srcId="{E591E73E-C159-4BD5-8DF2-D5185DA47FA0}" destId="{7725F951-B2E3-45C6-8AB0-CF394196FD8B}" srcOrd="0" destOrd="0" presId="urn:microsoft.com/office/officeart/2005/8/layout/hList1"/>
    <dgm:cxn modelId="{D24F638C-688B-4BDD-99AD-CCE2796D2523}" srcId="{E591E73E-C159-4BD5-8DF2-D5185DA47FA0}" destId="{780E2289-D9B0-4278-9911-4E8D4546310E}" srcOrd="1" destOrd="0" parTransId="{ECA8FD94-E812-4B2B-BA7C-2D02EA9B1D28}" sibTransId="{6BAE011E-2417-4679-8941-002D9EF4D907}"/>
    <dgm:cxn modelId="{B39052AB-5C65-47F1-9FB8-6E70E9370E2A}" srcId="{DFD2EF26-2B25-47AD-8D3D-6810756480E1}" destId="{2904C202-65AD-49BD-BC7C-4AE30059B8F2}" srcOrd="1" destOrd="0" parTransId="{704E7D91-4145-4E8A-8690-4B015B29AEC5}" sibTransId="{A5F44306-C65B-4FD2-9D1E-782F32C25ED4}"/>
    <dgm:cxn modelId="{F81ACFBB-6D63-4DF1-97B6-D140EB7C8D38}" type="presOf" srcId="{F35661B6-8D05-4854-BC44-46B534D1F01A}" destId="{A72FC68B-2F98-483E-BD27-003A76F32BA6}" srcOrd="0" destOrd="0" presId="urn:microsoft.com/office/officeart/2005/8/layout/hList1"/>
    <dgm:cxn modelId="{43C7D6CD-2695-4569-96A6-703CE874DB77}" srcId="{E591E73E-C159-4BD5-8DF2-D5185DA47FA0}" destId="{3AA31899-50DB-4E46-94B3-53ED1AA57BAC}" srcOrd="0" destOrd="0" parTransId="{9E57DC85-0144-49A1-9523-7F5246206A66}" sibTransId="{B357DBAE-08E0-4E0E-817F-515E0028CB43}"/>
    <dgm:cxn modelId="{C0A55CD0-47F8-4A72-B4F4-0F848536EDEF}" srcId="{A9738C01-5C2D-4EC2-8C2F-F689B6FFF93E}" destId="{C8C2DEC5-C56A-4E80-BA4E-D35E6A0F5D88}" srcOrd="1" destOrd="0" parTransId="{8A3E93C5-85FE-42C2-AF38-32B44694EB8F}" sibTransId="{63537AA9-6000-4954-8320-1BDB7B3B9B5C}"/>
    <dgm:cxn modelId="{FC0BF4D6-0B5F-406A-8C5C-1324CCE8CB2D}" srcId="{A9738C01-5C2D-4EC2-8C2F-F689B6FFF93E}" destId="{DFD2EF26-2B25-47AD-8D3D-6810756480E1}" srcOrd="0" destOrd="0" parTransId="{CE9EEE2B-0ABE-4CCF-BBD9-F0D3AB0AE81D}" sibTransId="{B82D01E5-9AA7-44C3-84D2-D718089EC74C}"/>
    <dgm:cxn modelId="{060339D7-7B8B-4EF1-B385-3C867FE2CE17}" type="presOf" srcId="{A9738C01-5C2D-4EC2-8C2F-F689B6FFF93E}" destId="{7DEDC090-DA9C-4871-944F-7F9FDF718A3D}" srcOrd="0" destOrd="0" presId="urn:microsoft.com/office/officeart/2005/8/layout/hList1"/>
    <dgm:cxn modelId="{936576D8-CAAE-4E4C-B255-1FD2BC55BEB3}" type="presOf" srcId="{2904C202-65AD-49BD-BC7C-4AE30059B8F2}" destId="{4ACCD78D-7975-41DA-8642-4206E451B334}" srcOrd="0" destOrd="1" presId="urn:microsoft.com/office/officeart/2005/8/layout/hList1"/>
    <dgm:cxn modelId="{2EF5EBE5-54E3-4F13-97A4-D2A655DC384D}" srcId="{A9738C01-5C2D-4EC2-8C2F-F689B6FFF93E}" destId="{E591E73E-C159-4BD5-8DF2-D5185DA47FA0}" srcOrd="3" destOrd="0" parTransId="{4600C17B-E704-4A2B-88C8-16E7002A8D86}" sibTransId="{3982ED4A-E3BB-4F49-BC02-92D5F91DF9C8}"/>
    <dgm:cxn modelId="{493E0F9E-944B-4B14-B8E1-5374A34A11DC}" type="presParOf" srcId="{7DEDC090-DA9C-4871-944F-7F9FDF718A3D}" destId="{D3949332-44DA-4BBB-BE63-2D33B6A38E7E}" srcOrd="0" destOrd="0" presId="urn:microsoft.com/office/officeart/2005/8/layout/hList1"/>
    <dgm:cxn modelId="{7E786ACF-62D6-4246-9D13-202B3917C3B2}" type="presParOf" srcId="{D3949332-44DA-4BBB-BE63-2D33B6A38E7E}" destId="{54EDE87D-D03A-4E63-982C-47B943695513}" srcOrd="0" destOrd="0" presId="urn:microsoft.com/office/officeart/2005/8/layout/hList1"/>
    <dgm:cxn modelId="{D56A40C9-95A7-4FE6-A8C7-95DEF73C399C}" type="presParOf" srcId="{D3949332-44DA-4BBB-BE63-2D33B6A38E7E}" destId="{4ACCD78D-7975-41DA-8642-4206E451B334}" srcOrd="1" destOrd="0" presId="urn:microsoft.com/office/officeart/2005/8/layout/hList1"/>
    <dgm:cxn modelId="{7B99F4F7-C826-4249-9C97-34A0CBCDFB0F}" type="presParOf" srcId="{7DEDC090-DA9C-4871-944F-7F9FDF718A3D}" destId="{1012D0B7-989E-4A2B-9B12-5CB319D63DB7}" srcOrd="1" destOrd="0" presId="urn:microsoft.com/office/officeart/2005/8/layout/hList1"/>
    <dgm:cxn modelId="{D1735908-2625-4F6B-99DE-EFB652898BF8}" type="presParOf" srcId="{7DEDC090-DA9C-4871-944F-7F9FDF718A3D}" destId="{A39776D2-C15A-4BB1-853F-C8D79F81384B}" srcOrd="2" destOrd="0" presId="urn:microsoft.com/office/officeart/2005/8/layout/hList1"/>
    <dgm:cxn modelId="{57F0666B-4D9C-4C01-A717-183653D708AC}" type="presParOf" srcId="{A39776D2-C15A-4BB1-853F-C8D79F81384B}" destId="{E0E1F6EE-1FB9-481C-9BDA-4C0834F6A01E}" srcOrd="0" destOrd="0" presId="urn:microsoft.com/office/officeart/2005/8/layout/hList1"/>
    <dgm:cxn modelId="{EDC60630-35E4-48E4-96C7-F02571975F39}" type="presParOf" srcId="{A39776D2-C15A-4BB1-853F-C8D79F81384B}" destId="{A72FC68B-2F98-483E-BD27-003A76F32BA6}" srcOrd="1" destOrd="0" presId="urn:microsoft.com/office/officeart/2005/8/layout/hList1"/>
    <dgm:cxn modelId="{D8A74BB3-7113-42F4-BDE1-0C92DF5E4882}" type="presParOf" srcId="{7DEDC090-DA9C-4871-944F-7F9FDF718A3D}" destId="{D207FDA4-CEAB-4B39-ACB8-5F786D1EEF49}" srcOrd="3" destOrd="0" presId="urn:microsoft.com/office/officeart/2005/8/layout/hList1"/>
    <dgm:cxn modelId="{93CBF013-1A35-4547-8080-F974AC6AE216}" type="presParOf" srcId="{7DEDC090-DA9C-4871-944F-7F9FDF718A3D}" destId="{A783476C-82B1-4374-B63F-F2751BF8182C}" srcOrd="4" destOrd="0" presId="urn:microsoft.com/office/officeart/2005/8/layout/hList1"/>
    <dgm:cxn modelId="{B0C1FCA4-4CDE-472E-B3AE-61AF2B12A58E}" type="presParOf" srcId="{A783476C-82B1-4374-B63F-F2751BF8182C}" destId="{CB8D430E-38CB-448C-B37A-1FABFDE02CF7}" srcOrd="0" destOrd="0" presId="urn:microsoft.com/office/officeart/2005/8/layout/hList1"/>
    <dgm:cxn modelId="{D790117B-49C2-4D6D-8555-2A0D77867590}" type="presParOf" srcId="{A783476C-82B1-4374-B63F-F2751BF8182C}" destId="{1E33F985-0B02-4324-BFF8-F0149DFD87AE}" srcOrd="1" destOrd="0" presId="urn:microsoft.com/office/officeart/2005/8/layout/hList1"/>
    <dgm:cxn modelId="{140EC9DE-7218-48B8-958A-4197D551C83E}" type="presParOf" srcId="{7DEDC090-DA9C-4871-944F-7F9FDF718A3D}" destId="{DB45AB15-CB65-4E0A-BF9B-A9BE93D0AC6B}" srcOrd="5" destOrd="0" presId="urn:microsoft.com/office/officeart/2005/8/layout/hList1"/>
    <dgm:cxn modelId="{268CDD33-6044-421D-85A2-2DCFBE7757AC}" type="presParOf" srcId="{7DEDC090-DA9C-4871-944F-7F9FDF718A3D}" destId="{C3903EE3-F1E7-494E-B351-F22F1BF7D7A4}" srcOrd="6" destOrd="0" presId="urn:microsoft.com/office/officeart/2005/8/layout/hList1"/>
    <dgm:cxn modelId="{B131AC22-2915-4091-BBDC-A143A894826E}" type="presParOf" srcId="{C3903EE3-F1E7-494E-B351-F22F1BF7D7A4}" destId="{7725F951-B2E3-45C6-8AB0-CF394196FD8B}" srcOrd="0" destOrd="0" presId="urn:microsoft.com/office/officeart/2005/8/layout/hList1"/>
    <dgm:cxn modelId="{0BCC419A-224B-4BD8-8153-8164F3930ED3}" type="presParOf" srcId="{C3903EE3-F1E7-494E-B351-F22F1BF7D7A4}" destId="{DDFD08D9-2940-4B5D-840E-31C7D40C6912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0FAC73-D244-42E0-9F3D-E87C6C2A3393}">
      <dsp:nvSpPr>
        <dsp:cNvPr id="0" name=""/>
        <dsp:cNvSpPr/>
      </dsp:nvSpPr>
      <dsp:spPr>
        <a:xfrm>
          <a:off x="4240" y="724123"/>
          <a:ext cx="1314648" cy="78878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Relaxed ESOM</a:t>
          </a:r>
        </a:p>
      </dsp:txBody>
      <dsp:txXfrm>
        <a:off x="27343" y="747226"/>
        <a:ext cx="1268442" cy="742583"/>
      </dsp:txXfrm>
    </dsp:sp>
    <dsp:sp modelId="{D76762E3-92CB-49D1-93ED-41DBEA77AD34}">
      <dsp:nvSpPr>
        <dsp:cNvPr id="0" name=""/>
        <dsp:cNvSpPr/>
      </dsp:nvSpPr>
      <dsp:spPr>
        <a:xfrm>
          <a:off x="1450354" y="955502"/>
          <a:ext cx="278705" cy="326032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1450354" y="1020708"/>
        <a:ext cx="195094" cy="195620"/>
      </dsp:txXfrm>
    </dsp:sp>
    <dsp:sp modelId="{326224E5-4785-4614-AF76-068BF8AC50EB}">
      <dsp:nvSpPr>
        <dsp:cNvPr id="0" name=""/>
        <dsp:cNvSpPr/>
      </dsp:nvSpPr>
      <dsp:spPr>
        <a:xfrm>
          <a:off x="1844748" y="724123"/>
          <a:ext cx="1314648" cy="78878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Extract features</a:t>
          </a:r>
        </a:p>
      </dsp:txBody>
      <dsp:txXfrm>
        <a:off x="1867851" y="747226"/>
        <a:ext cx="1268442" cy="742583"/>
      </dsp:txXfrm>
    </dsp:sp>
    <dsp:sp modelId="{60702D94-68E4-43CA-961F-9DE2C1DE2FAB}">
      <dsp:nvSpPr>
        <dsp:cNvPr id="0" name=""/>
        <dsp:cNvSpPr/>
      </dsp:nvSpPr>
      <dsp:spPr>
        <a:xfrm>
          <a:off x="3290861" y="955502"/>
          <a:ext cx="278705" cy="326032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3290861" y="1020708"/>
        <a:ext cx="195094" cy="195620"/>
      </dsp:txXfrm>
    </dsp:sp>
    <dsp:sp modelId="{AE42D2D4-5F19-4E32-B69F-A6F4742A692F}">
      <dsp:nvSpPr>
        <dsp:cNvPr id="0" name=""/>
        <dsp:cNvSpPr/>
      </dsp:nvSpPr>
      <dsp:spPr>
        <a:xfrm>
          <a:off x="3685256" y="724123"/>
          <a:ext cx="1314648" cy="78878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Clustering Method</a:t>
          </a:r>
        </a:p>
      </dsp:txBody>
      <dsp:txXfrm>
        <a:off x="3708359" y="747226"/>
        <a:ext cx="1268442" cy="742583"/>
      </dsp:txXfrm>
    </dsp:sp>
    <dsp:sp modelId="{87B29F94-2DD4-48C5-ACC0-37AC89916CB4}">
      <dsp:nvSpPr>
        <dsp:cNvPr id="0" name=""/>
        <dsp:cNvSpPr/>
      </dsp:nvSpPr>
      <dsp:spPr>
        <a:xfrm>
          <a:off x="5131369" y="955502"/>
          <a:ext cx="278705" cy="326032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5131369" y="1020708"/>
        <a:ext cx="195094" cy="195620"/>
      </dsp:txXfrm>
    </dsp:sp>
    <dsp:sp modelId="{CCA97E7B-8407-4A0A-A336-ED6AA381E33C}">
      <dsp:nvSpPr>
        <dsp:cNvPr id="0" name=""/>
        <dsp:cNvSpPr/>
      </dsp:nvSpPr>
      <dsp:spPr>
        <a:xfrm>
          <a:off x="5525764" y="724123"/>
          <a:ext cx="1314648" cy="788789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Representative hours, days or system states</a:t>
          </a:r>
        </a:p>
      </dsp:txBody>
      <dsp:txXfrm>
        <a:off x="5548867" y="747226"/>
        <a:ext cx="1268442" cy="742583"/>
      </dsp:txXfrm>
    </dsp:sp>
    <dsp:sp modelId="{B3FBBF28-AA60-420F-9840-75B77542CAC9}">
      <dsp:nvSpPr>
        <dsp:cNvPr id="0" name=""/>
        <dsp:cNvSpPr/>
      </dsp:nvSpPr>
      <dsp:spPr>
        <a:xfrm>
          <a:off x="6971877" y="955502"/>
          <a:ext cx="278705" cy="326032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6971877" y="1020708"/>
        <a:ext cx="195094" cy="195620"/>
      </dsp:txXfrm>
    </dsp:sp>
    <dsp:sp modelId="{EC643FCC-A4C7-4AD2-AB99-694C5F1F77FD}">
      <dsp:nvSpPr>
        <dsp:cNvPr id="0" name=""/>
        <dsp:cNvSpPr/>
      </dsp:nvSpPr>
      <dsp:spPr>
        <a:xfrm>
          <a:off x="7366271" y="724123"/>
          <a:ext cx="1314648" cy="788789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ESOM</a:t>
          </a:r>
        </a:p>
      </dsp:txBody>
      <dsp:txXfrm>
        <a:off x="7389374" y="747226"/>
        <a:ext cx="1268442" cy="74258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0FAC73-D244-42E0-9F3D-E87C6C2A3393}">
      <dsp:nvSpPr>
        <dsp:cNvPr id="0" name=""/>
        <dsp:cNvSpPr/>
      </dsp:nvSpPr>
      <dsp:spPr>
        <a:xfrm>
          <a:off x="4240" y="986081"/>
          <a:ext cx="1314648" cy="78878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Relaxed ESOM</a:t>
          </a:r>
        </a:p>
      </dsp:txBody>
      <dsp:txXfrm>
        <a:off x="27343" y="1009184"/>
        <a:ext cx="1268442" cy="742583"/>
      </dsp:txXfrm>
    </dsp:sp>
    <dsp:sp modelId="{D76762E3-92CB-49D1-93ED-41DBEA77AD34}">
      <dsp:nvSpPr>
        <dsp:cNvPr id="0" name=""/>
        <dsp:cNvSpPr/>
      </dsp:nvSpPr>
      <dsp:spPr>
        <a:xfrm>
          <a:off x="1450354" y="1217460"/>
          <a:ext cx="278705" cy="326032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1450354" y="1282666"/>
        <a:ext cx="195094" cy="195620"/>
      </dsp:txXfrm>
    </dsp:sp>
    <dsp:sp modelId="{326224E5-4785-4614-AF76-068BF8AC50EB}">
      <dsp:nvSpPr>
        <dsp:cNvPr id="0" name=""/>
        <dsp:cNvSpPr/>
      </dsp:nvSpPr>
      <dsp:spPr>
        <a:xfrm>
          <a:off x="1844748" y="986081"/>
          <a:ext cx="1314648" cy="78878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Extract features</a:t>
          </a:r>
        </a:p>
      </dsp:txBody>
      <dsp:txXfrm>
        <a:off x="1867851" y="1009184"/>
        <a:ext cx="1268442" cy="742583"/>
      </dsp:txXfrm>
    </dsp:sp>
    <dsp:sp modelId="{60702D94-68E4-43CA-961F-9DE2C1DE2FAB}">
      <dsp:nvSpPr>
        <dsp:cNvPr id="0" name=""/>
        <dsp:cNvSpPr/>
      </dsp:nvSpPr>
      <dsp:spPr>
        <a:xfrm>
          <a:off x="3290861" y="1217460"/>
          <a:ext cx="278705" cy="326032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3290861" y="1282666"/>
        <a:ext cx="195094" cy="195620"/>
      </dsp:txXfrm>
    </dsp:sp>
    <dsp:sp modelId="{AE42D2D4-5F19-4E32-B69F-A6F4742A692F}">
      <dsp:nvSpPr>
        <dsp:cNvPr id="0" name=""/>
        <dsp:cNvSpPr/>
      </dsp:nvSpPr>
      <dsp:spPr>
        <a:xfrm>
          <a:off x="3685256" y="986081"/>
          <a:ext cx="1314648" cy="78878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Clustering Method</a:t>
          </a:r>
        </a:p>
      </dsp:txBody>
      <dsp:txXfrm>
        <a:off x="3708359" y="1009184"/>
        <a:ext cx="1268442" cy="742583"/>
      </dsp:txXfrm>
    </dsp:sp>
    <dsp:sp modelId="{87B29F94-2DD4-48C5-ACC0-37AC89916CB4}">
      <dsp:nvSpPr>
        <dsp:cNvPr id="0" name=""/>
        <dsp:cNvSpPr/>
      </dsp:nvSpPr>
      <dsp:spPr>
        <a:xfrm>
          <a:off x="5131369" y="1217460"/>
          <a:ext cx="278705" cy="326032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5131369" y="1282666"/>
        <a:ext cx="195094" cy="195620"/>
      </dsp:txXfrm>
    </dsp:sp>
    <dsp:sp modelId="{CCA97E7B-8407-4A0A-A336-ED6AA381E33C}">
      <dsp:nvSpPr>
        <dsp:cNvPr id="0" name=""/>
        <dsp:cNvSpPr/>
      </dsp:nvSpPr>
      <dsp:spPr>
        <a:xfrm>
          <a:off x="5525764" y="986081"/>
          <a:ext cx="1314648" cy="788789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Representative hours, days or system states</a:t>
          </a:r>
        </a:p>
      </dsp:txBody>
      <dsp:txXfrm>
        <a:off x="5548867" y="1009184"/>
        <a:ext cx="1268442" cy="742583"/>
      </dsp:txXfrm>
    </dsp:sp>
    <dsp:sp modelId="{B3FBBF28-AA60-420F-9840-75B77542CAC9}">
      <dsp:nvSpPr>
        <dsp:cNvPr id="0" name=""/>
        <dsp:cNvSpPr/>
      </dsp:nvSpPr>
      <dsp:spPr>
        <a:xfrm>
          <a:off x="6971877" y="1217460"/>
          <a:ext cx="278705" cy="326032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6971877" y="1282666"/>
        <a:ext cx="195094" cy="195620"/>
      </dsp:txXfrm>
    </dsp:sp>
    <dsp:sp modelId="{EC643FCC-A4C7-4AD2-AB99-694C5F1F77FD}">
      <dsp:nvSpPr>
        <dsp:cNvPr id="0" name=""/>
        <dsp:cNvSpPr/>
      </dsp:nvSpPr>
      <dsp:spPr>
        <a:xfrm>
          <a:off x="7366271" y="986081"/>
          <a:ext cx="1314648" cy="788789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ESOM</a:t>
          </a:r>
        </a:p>
      </dsp:txBody>
      <dsp:txXfrm>
        <a:off x="7389374" y="1009184"/>
        <a:ext cx="1268442" cy="74258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EDE87D-D03A-4E63-982C-47B943695513}">
      <dsp:nvSpPr>
        <dsp:cNvPr id="0" name=""/>
        <dsp:cNvSpPr/>
      </dsp:nvSpPr>
      <dsp:spPr>
        <a:xfrm>
          <a:off x="4283" y="458117"/>
          <a:ext cx="2575524" cy="72000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01600" rIns="177800" bIns="1016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Motivation</a:t>
          </a:r>
        </a:p>
      </dsp:txBody>
      <dsp:txXfrm>
        <a:off x="4283" y="458117"/>
        <a:ext cx="2575524" cy="720000"/>
      </dsp:txXfrm>
    </dsp:sp>
    <dsp:sp modelId="{4ACCD78D-7975-41DA-8642-4206E451B334}">
      <dsp:nvSpPr>
        <dsp:cNvPr id="0" name=""/>
        <dsp:cNvSpPr/>
      </dsp:nvSpPr>
      <dsp:spPr>
        <a:xfrm>
          <a:off x="4283" y="1178117"/>
          <a:ext cx="2575524" cy="2882250"/>
        </a:xfrm>
        <a:prstGeom prst="rect">
          <a:avLst/>
        </a:prstGeom>
        <a:solidFill>
          <a:schemeClr val="bg1">
            <a:alpha val="9000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77800" bIns="200025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500" kern="1200" dirty="0"/>
            <a:t>Traditional solvers are slow - </a:t>
          </a:r>
          <a:r>
            <a:rPr lang="en-GB" sz="2500" b="1" kern="1200" dirty="0"/>
            <a:t>fast approximate</a:t>
          </a:r>
          <a:r>
            <a:rPr lang="en-GB" sz="2500" kern="1200" dirty="0"/>
            <a:t> solvers needed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GB" sz="2500" kern="1200" dirty="0"/>
        </a:p>
      </dsp:txBody>
      <dsp:txXfrm>
        <a:off x="4283" y="1178117"/>
        <a:ext cx="2575524" cy="2882250"/>
      </dsp:txXfrm>
    </dsp:sp>
    <dsp:sp modelId="{E0E1F6EE-1FB9-481C-9BDA-4C0834F6A01E}">
      <dsp:nvSpPr>
        <dsp:cNvPr id="0" name=""/>
        <dsp:cNvSpPr/>
      </dsp:nvSpPr>
      <dsp:spPr>
        <a:xfrm>
          <a:off x="2940381" y="458117"/>
          <a:ext cx="2575524" cy="72000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01600" rIns="177800" bIns="1016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Method</a:t>
          </a:r>
        </a:p>
      </dsp:txBody>
      <dsp:txXfrm>
        <a:off x="2940381" y="458117"/>
        <a:ext cx="2575524" cy="720000"/>
      </dsp:txXfrm>
    </dsp:sp>
    <dsp:sp modelId="{A72FC68B-2F98-483E-BD27-003A76F32BA6}">
      <dsp:nvSpPr>
        <dsp:cNvPr id="0" name=""/>
        <dsp:cNvSpPr/>
      </dsp:nvSpPr>
      <dsp:spPr>
        <a:xfrm>
          <a:off x="2940381" y="1178117"/>
          <a:ext cx="2575524" cy="2882250"/>
        </a:xfrm>
        <a:prstGeom prst="rect">
          <a:avLst/>
        </a:prstGeom>
        <a:solidFill>
          <a:schemeClr val="bg1">
            <a:alpha val="9000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77800" bIns="200025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GB" sz="2500" kern="1200" dirty="0"/>
        </a:p>
      </dsp:txBody>
      <dsp:txXfrm>
        <a:off x="2940381" y="1178117"/>
        <a:ext cx="2575524" cy="2882250"/>
      </dsp:txXfrm>
    </dsp:sp>
    <dsp:sp modelId="{CB8D430E-38CB-448C-B37A-1FABFDE02CF7}">
      <dsp:nvSpPr>
        <dsp:cNvPr id="0" name=""/>
        <dsp:cNvSpPr/>
      </dsp:nvSpPr>
      <dsp:spPr>
        <a:xfrm>
          <a:off x="5876479" y="458117"/>
          <a:ext cx="2575524" cy="720000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01600" rIns="177800" bIns="1016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Experiments</a:t>
          </a:r>
        </a:p>
      </dsp:txBody>
      <dsp:txXfrm>
        <a:off x="5876479" y="458117"/>
        <a:ext cx="2575524" cy="720000"/>
      </dsp:txXfrm>
    </dsp:sp>
    <dsp:sp modelId="{1E33F985-0B02-4324-BFF8-F0149DFD87AE}">
      <dsp:nvSpPr>
        <dsp:cNvPr id="0" name=""/>
        <dsp:cNvSpPr/>
      </dsp:nvSpPr>
      <dsp:spPr>
        <a:xfrm>
          <a:off x="5856802" y="1178117"/>
          <a:ext cx="2575524" cy="2882250"/>
        </a:xfrm>
        <a:prstGeom prst="rect">
          <a:avLst/>
        </a:prstGeom>
        <a:solidFill>
          <a:schemeClr val="bg1">
            <a:alpha val="9000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77800" bIns="200025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GB" sz="2500" kern="1200"/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GB" sz="2500" kern="1200" dirty="0"/>
        </a:p>
      </dsp:txBody>
      <dsp:txXfrm>
        <a:off x="5856802" y="1178117"/>
        <a:ext cx="2575524" cy="2882250"/>
      </dsp:txXfrm>
    </dsp:sp>
    <dsp:sp modelId="{7725F951-B2E3-45C6-8AB0-CF394196FD8B}">
      <dsp:nvSpPr>
        <dsp:cNvPr id="0" name=""/>
        <dsp:cNvSpPr/>
      </dsp:nvSpPr>
      <dsp:spPr>
        <a:xfrm>
          <a:off x="8812577" y="458117"/>
          <a:ext cx="2575524" cy="720000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01600" rIns="177800" bIns="1016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Application </a:t>
          </a:r>
        </a:p>
      </dsp:txBody>
      <dsp:txXfrm>
        <a:off x="8812577" y="458117"/>
        <a:ext cx="2575524" cy="720000"/>
      </dsp:txXfrm>
    </dsp:sp>
    <dsp:sp modelId="{DDFD08D9-2940-4B5D-840E-31C7D40C6912}">
      <dsp:nvSpPr>
        <dsp:cNvPr id="0" name=""/>
        <dsp:cNvSpPr/>
      </dsp:nvSpPr>
      <dsp:spPr>
        <a:xfrm>
          <a:off x="8812577" y="1178117"/>
          <a:ext cx="2575524" cy="2882250"/>
        </a:xfrm>
        <a:prstGeom prst="rect">
          <a:avLst/>
        </a:prstGeom>
        <a:solidFill>
          <a:schemeClr val="bg1">
            <a:alpha val="9000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77800" bIns="200025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500" kern="1200" dirty="0"/>
            <a:t>Economic Dispatch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500" kern="1200" dirty="0"/>
            <a:t>Expansion planning problem with continuous variables</a:t>
          </a:r>
        </a:p>
      </dsp:txBody>
      <dsp:txXfrm>
        <a:off x="8812577" y="1178117"/>
        <a:ext cx="2575524" cy="28822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85D16A-311D-4224-9C20-0F0294DEACB9}" type="datetimeFigureOut">
              <a:rPr lang="es-ES" smtClean="0"/>
              <a:t>05/05/2023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79BF0B-4D03-4199-9B67-787B1E171A8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5195388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477288-93B6-4884-A437-6A3E4FD52DC1}" type="datetimeFigureOut">
              <a:rPr lang="es-ES" smtClean="0"/>
              <a:t>05/05/2023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CA46E7-55A5-4ACB-B0F8-EE5A7E4D602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614669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defTabSz="914400">
              <a:lnSpc>
                <a:spcPct val="107000"/>
              </a:lnSpc>
              <a:spcAft>
                <a:spcPts val="200"/>
              </a:spcAft>
              <a:defRPr/>
            </a:pPr>
            <a:r>
              <a:rPr lang="en-GB" sz="1200" dirty="0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[1]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Gonzato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Sebastian, Kenneth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Bruninx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and Erik Delarue. "Long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term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storage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in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generation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expansion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planning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models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with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a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reduced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temporal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scope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." </a:t>
            </a:r>
            <a:r>
              <a:rPr lang="es-PE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Applied</a:t>
            </a:r>
            <a:r>
              <a:rPr lang="es-PE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Energy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298 (2021): 117168.</a:t>
            </a:r>
          </a:p>
          <a:p>
            <a:pPr lvl="0" defTabSz="914400">
              <a:lnSpc>
                <a:spcPct val="107000"/>
              </a:lnSpc>
              <a:spcAft>
                <a:spcPts val="200"/>
              </a:spcAft>
              <a:defRPr/>
            </a:pPr>
            <a:r>
              <a:rPr lang="en-GB" sz="1200" dirty="0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[2]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Pfenninger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Stefan. "Dealing with multiple decades of hourly wind and PV time series in energy models: A comparison of methods to reduce time resolution and the planning implications of inter-annual variability." </a:t>
            </a:r>
            <a:r>
              <a:rPr lang="en-US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Applied energy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197 (2017): 1-13.</a:t>
            </a:r>
            <a:endParaRPr lang="en-GB" sz="1200" b="0" i="0" dirty="0">
              <a:solidFill>
                <a:prstClr val="black"/>
              </a:solidFill>
              <a:effectLst/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lvl="0" defTabSz="914400">
              <a:lnSpc>
                <a:spcPct val="107000"/>
              </a:lnSpc>
              <a:spcAft>
                <a:spcPts val="200"/>
              </a:spcAft>
              <a:defRPr/>
            </a:pPr>
            <a:r>
              <a:rPr lang="en-GB" sz="1200" b="0" i="0" dirty="0">
                <a:solidFill>
                  <a:prstClr val="black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[3]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Hilbers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Adriaan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P., David J.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Brayshaw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and Axel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Gandy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"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Reducing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climate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risk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in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energy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system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planning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: a posteriori time series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aggregation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for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models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with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storage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." </a:t>
            </a:r>
            <a:r>
              <a:rPr lang="es-PE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Applied</a:t>
            </a:r>
            <a:r>
              <a:rPr lang="es-PE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Energy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334 (2023): 120624.</a:t>
            </a:r>
          </a:p>
          <a:p>
            <a:pPr lvl="0" defTabSz="914400">
              <a:lnSpc>
                <a:spcPct val="107000"/>
              </a:lnSpc>
              <a:spcAft>
                <a:spcPts val="200"/>
              </a:spcAft>
              <a:defRPr/>
            </a:pPr>
            <a:r>
              <a:rPr lang="es-PE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[4]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Kittel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Martin, Hannes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Hobbie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and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Constantin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Dierstein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"Temporal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aggregation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of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time series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to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identify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typical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hourly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electricity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system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states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: A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systematic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assessment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of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relevant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cluster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algorithms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." </a:t>
            </a:r>
            <a:r>
              <a:rPr lang="es-PE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Energy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247 (2022): 123458.</a:t>
            </a:r>
          </a:p>
          <a:p>
            <a:pPr lvl="0" defTabSz="914400">
              <a:lnSpc>
                <a:spcPct val="107000"/>
              </a:lnSpc>
              <a:spcAft>
                <a:spcPts val="200"/>
              </a:spcAft>
              <a:defRPr/>
            </a:pPr>
            <a:r>
              <a:rPr lang="es-PE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[5] 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Merrick, James H., John ET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Bistline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and Geoffrey J.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Blanford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"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On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representation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of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energy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storage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in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electricity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planning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models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." </a:t>
            </a:r>
            <a:r>
              <a:rPr lang="es-PE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arXiv</a:t>
            </a:r>
            <a:r>
              <a:rPr lang="es-PE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preprint</a:t>
            </a:r>
            <a:r>
              <a:rPr lang="es-PE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arXiv:2105.03707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(2021).</a:t>
            </a:r>
            <a:endParaRPr lang="en-GB" sz="1200" dirty="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dirty="0"/>
              <a:t>[6] 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Zhang,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Yuheng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et al. "A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Model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-Adaptive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Clustering-Based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Time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Aggregation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Method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for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Low-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Carbon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Energy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System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Optimization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." </a:t>
            </a:r>
            <a:r>
              <a:rPr lang="es-PE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IEEE </a:t>
            </a:r>
            <a:r>
              <a:rPr lang="es-PE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Transactions</a:t>
            </a:r>
            <a:r>
              <a:rPr lang="es-PE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on</a:t>
            </a:r>
            <a:r>
              <a:rPr lang="es-PE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Sustainable</a:t>
            </a:r>
            <a:r>
              <a:rPr lang="es-PE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Energy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14.1 (2022): 55-64.</a:t>
            </a:r>
          </a:p>
          <a:p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[7] 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Sun,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Mingyang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et al. "Data-driven representative day selection for investment decisions: A cost-oriented approach." </a:t>
            </a:r>
            <a:r>
              <a:rPr lang="en-US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IEEE Transactions on Power Systems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34.4 (2019): 2925-2936.</a:t>
            </a:r>
          </a:p>
          <a:p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[8]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Fazlollahi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Samira, et al. "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Multi-objectives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multi-period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optimization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of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district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energy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systems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: I.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Selection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of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typical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operating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periods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." </a:t>
            </a:r>
            <a:r>
              <a:rPr lang="es-PE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Computers</a:t>
            </a:r>
            <a:r>
              <a:rPr lang="es-PE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&amp; Chemical </a:t>
            </a:r>
            <a:r>
              <a:rPr lang="es-PE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Engineering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65 (2014): 54-66.</a:t>
            </a:r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CA46E7-55A5-4ACB-B0F8-EE5A7E4D6027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566253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defTabSz="914400">
              <a:lnSpc>
                <a:spcPct val="107000"/>
              </a:lnSpc>
              <a:spcAft>
                <a:spcPts val="200"/>
              </a:spcAft>
              <a:defRPr/>
            </a:pPr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CA46E7-55A5-4ACB-B0F8-EE5A7E4D6027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038637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defTabSz="914400">
              <a:lnSpc>
                <a:spcPct val="107000"/>
              </a:lnSpc>
              <a:spcAft>
                <a:spcPts val="200"/>
              </a:spcAft>
              <a:defRPr/>
            </a:pPr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CA46E7-55A5-4ACB-B0F8-EE5A7E4D6027}" type="slidenum">
              <a:rPr lang="es-ES" smtClean="0"/>
              <a:t>11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896038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CA46E7-55A5-4ACB-B0F8-EE5A7E4D6027}" type="slidenum">
              <a:rPr lang="es-ES" smtClean="0"/>
              <a:t>12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862453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CA46E7-55A5-4ACB-B0F8-EE5A7E4D6027}" type="slidenum">
              <a:rPr lang="es-ES" smtClean="0"/>
              <a:t>13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632566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abezado de secció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4294967295"/>
          </p:nvPr>
        </p:nvSpPr>
        <p:spPr>
          <a:xfrm>
            <a:off x="4047566" y="4839167"/>
            <a:ext cx="7384228" cy="1099054"/>
          </a:xfrm>
          <a:prstGeom prst="rect">
            <a:avLst/>
          </a:prstGeom>
        </p:spPr>
        <p:txBody>
          <a:bodyPr/>
          <a:lstStyle/>
          <a:p>
            <a:r>
              <a:rPr lang="es-ES">
                <a:solidFill>
                  <a:schemeClr val="bg1"/>
                </a:solidFill>
              </a:rPr>
              <a:t>Haga clic para modificar el estilo de subtítulo del patrón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5" name="Título 1"/>
          <p:cNvSpPr>
            <a:spLocks noGrp="1"/>
          </p:cNvSpPr>
          <p:nvPr>
            <p:ph type="ctrTitle" idx="4294967295"/>
          </p:nvPr>
        </p:nvSpPr>
        <p:spPr>
          <a:xfrm>
            <a:off x="4047565" y="613187"/>
            <a:ext cx="7384228" cy="3571539"/>
          </a:xfrm>
          <a:prstGeom prst="rect">
            <a:avLst/>
          </a:prstGeom>
        </p:spPr>
        <p:txBody>
          <a:bodyPr/>
          <a:lstStyle/>
          <a:p>
            <a:r>
              <a:rPr lang="es-ES">
                <a:solidFill>
                  <a:schemeClr val="bg1"/>
                </a:solidFill>
              </a:rPr>
              <a:t>Haga clic para modificar el estilo de título del patrón</a:t>
            </a:r>
            <a:endParaRPr lang="es-E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50833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/>
          <p:cNvSpPr>
            <a:spLocks noGrp="1"/>
          </p:cNvSpPr>
          <p:nvPr>
            <p:ph type="body" sz="quarter" idx="10"/>
          </p:nvPr>
        </p:nvSpPr>
        <p:spPr>
          <a:xfrm>
            <a:off x="510988" y="2232212"/>
            <a:ext cx="11228769" cy="364752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333"/>
              </a:spcAft>
              <a:buFontTx/>
              <a:buNone/>
              <a:defRPr sz="4000"/>
            </a:lvl1pPr>
            <a:lvl2pPr marL="8466" indent="0">
              <a:buFontTx/>
              <a:buNone/>
              <a:defRPr u="sng"/>
            </a:lvl2pPr>
            <a:lvl3pPr marL="8466" indent="0">
              <a:buFontTx/>
              <a:buNone/>
              <a:defRPr sz="2667" b="0">
                <a:latin typeface="+mj-lt"/>
              </a:defRPr>
            </a:lvl3pPr>
            <a:lvl4pPr marL="228594" indent="-228594">
              <a:defRPr sz="2400"/>
            </a:lvl4pPr>
            <a:lvl5pPr marL="237061" indent="0">
              <a:buFontTx/>
              <a:buNone/>
              <a:defRPr sz="2133">
                <a:latin typeface="+mn-lt"/>
              </a:defRPr>
            </a:lvl5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" dirty="0"/>
          </a:p>
        </p:txBody>
      </p:sp>
      <p:sp>
        <p:nvSpPr>
          <p:cNvPr id="3" name="Título 1"/>
          <p:cNvSpPr>
            <a:spLocks noGrp="1"/>
          </p:cNvSpPr>
          <p:nvPr>
            <p:ph type="title"/>
          </p:nvPr>
        </p:nvSpPr>
        <p:spPr>
          <a:xfrm>
            <a:off x="3012141" y="322730"/>
            <a:ext cx="8821271" cy="1506070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474511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objeto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3012141" y="322730"/>
            <a:ext cx="8821271" cy="1506070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5" name="Marcador de contenido 2"/>
          <p:cNvSpPr>
            <a:spLocks noGrp="1"/>
          </p:cNvSpPr>
          <p:nvPr>
            <p:ph idx="1"/>
          </p:nvPr>
        </p:nvSpPr>
        <p:spPr>
          <a:xfrm>
            <a:off x="497542" y="2138081"/>
            <a:ext cx="11335870" cy="37786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39494461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objeto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3012141" y="322730"/>
            <a:ext cx="8821271" cy="150607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6" name="Marcador de contenido 2"/>
          <p:cNvSpPr>
            <a:spLocks noGrp="1"/>
          </p:cNvSpPr>
          <p:nvPr>
            <p:ph idx="1"/>
          </p:nvPr>
        </p:nvSpPr>
        <p:spPr>
          <a:xfrm>
            <a:off x="497542" y="2138081"/>
            <a:ext cx="11335870" cy="37786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s-ES"/>
              <a:t>Editar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41331741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o el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/>
          <p:cNvSpPr>
            <a:spLocks noGrp="1"/>
          </p:cNvSpPr>
          <p:nvPr>
            <p:ph type="title"/>
          </p:nvPr>
        </p:nvSpPr>
        <p:spPr>
          <a:xfrm>
            <a:off x="3012141" y="322730"/>
            <a:ext cx="8821271" cy="1506070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4" name="Marcador de contenido 2"/>
          <p:cNvSpPr>
            <a:spLocks noGrp="1"/>
          </p:cNvSpPr>
          <p:nvPr>
            <p:ph idx="1"/>
          </p:nvPr>
        </p:nvSpPr>
        <p:spPr>
          <a:xfrm>
            <a:off x="497542" y="2138081"/>
            <a:ext cx="11335870" cy="37786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s-ES"/>
              <a:t>Editar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10743149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 blanc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012141" y="322730"/>
            <a:ext cx="8821271" cy="150607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97542" y="2138081"/>
            <a:ext cx="11335870" cy="37786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3565A"/>
                </a:solidFill>
              </a:defRPr>
            </a:lvl1pPr>
          </a:lstStyle>
          <a:p>
            <a:pPr lvl="0"/>
            <a:r>
              <a:rPr lang="es-ES"/>
              <a:t>Editar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42939935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641591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8" r:id="rId1"/>
    <p:sldLayoutId id="2147483769" r:id="rId2"/>
    <p:sldLayoutId id="2147483770" r:id="rId3"/>
    <p:sldLayoutId id="2147483771" r:id="rId4"/>
    <p:sldLayoutId id="2147483772" r:id="rId5"/>
    <p:sldLayoutId id="2147483773" r:id="rId6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533" b="0" kern="1200">
          <a:solidFill>
            <a:srgbClr val="F6B729"/>
          </a:solidFill>
          <a:latin typeface="+mj-lt"/>
          <a:ea typeface="+mj-ea"/>
          <a:cs typeface="Arial" panose="020B0604020202020204" pitchFamily="34" charset="0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§"/>
        <a:defRPr sz="3733" kern="1200">
          <a:solidFill>
            <a:schemeClr val="tx1"/>
          </a:solidFill>
          <a:latin typeface="+mj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67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67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package" Target="../embeddings/Microsoft_Excel_Worksheet2.xlsx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package" Target="../embeddings/Microsoft_Excel_Worksheet3.xlsx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package" Target="../embeddings/Microsoft_Excel_Worksheet.xlsx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5">
            <a:extLst>
              <a:ext uri="{FF2B5EF4-FFF2-40B4-BE49-F238E27FC236}">
                <a16:creationId xmlns:a16="http://schemas.microsoft.com/office/drawing/2014/main" id="{2F368315-7A76-44E0-B542-9028880F9041}"/>
              </a:ext>
            </a:extLst>
          </p:cNvPr>
          <p:cNvSpPr txBox="1">
            <a:spLocks/>
          </p:cNvSpPr>
          <p:nvPr/>
        </p:nvSpPr>
        <p:spPr>
          <a:xfrm>
            <a:off x="2608976" y="2433650"/>
            <a:ext cx="9413690" cy="1811179"/>
          </a:xfrm>
          <a:prstGeom prst="rect">
            <a:avLst/>
          </a:prstGeom>
        </p:spPr>
        <p:txBody>
          <a:bodyPr/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33" b="0" kern="1200">
                <a:solidFill>
                  <a:srgbClr val="F6B729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3600" dirty="0">
                <a:solidFill>
                  <a:schemeClr val="accent1">
                    <a:lumMod val="75000"/>
                  </a:schemeClr>
                </a:solidFill>
              </a:rPr>
              <a:t>Research Plan:</a:t>
            </a:r>
            <a:br>
              <a:rPr lang="en-GB" sz="3600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GB" sz="3600" dirty="0">
                <a:solidFill>
                  <a:schemeClr val="accent1">
                    <a:lumMod val="75000"/>
                  </a:schemeClr>
                </a:solidFill>
              </a:rPr>
              <a:t>T</a:t>
            </a:r>
            <a:r>
              <a:rPr lang="en-US" sz="3600" dirty="0">
                <a:solidFill>
                  <a:schemeClr val="accent1">
                    <a:lumMod val="75000"/>
                  </a:schemeClr>
                </a:solidFill>
              </a:rPr>
              <a:t>he Transmission Expansion Planning Problem under the zero-carbon emission context</a:t>
            </a:r>
            <a:endParaRPr lang="en-GB" sz="36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Marcador de texto 6">
            <a:extLst>
              <a:ext uri="{FF2B5EF4-FFF2-40B4-BE49-F238E27FC236}">
                <a16:creationId xmlns:a16="http://schemas.microsoft.com/office/drawing/2014/main" id="{5EF95686-912A-49F9-92B3-D996B99F71BD}"/>
              </a:ext>
            </a:extLst>
          </p:cNvPr>
          <p:cNvSpPr txBox="1">
            <a:spLocks/>
          </p:cNvSpPr>
          <p:nvPr/>
        </p:nvSpPr>
        <p:spPr>
          <a:xfrm>
            <a:off x="2608975" y="4920166"/>
            <a:ext cx="9151223" cy="955480"/>
          </a:xfrm>
          <a:prstGeom prst="rect">
            <a:avLst/>
          </a:prstGeom>
        </p:spPr>
        <p:txBody>
          <a:bodyPr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3733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133" dirty="0"/>
              <a:t>Erik F. Alvarez	</a:t>
            </a:r>
          </a:p>
          <a:p>
            <a:r>
              <a:rPr lang="en-GB" sz="2133" dirty="0"/>
              <a:t>Supervisors: </a:t>
            </a:r>
            <a:r>
              <a:rPr lang="en-GB" sz="2133" dirty="0" err="1"/>
              <a:t>Dr.</a:t>
            </a:r>
            <a:r>
              <a:rPr lang="en-GB" sz="2133" dirty="0"/>
              <a:t> Andrés Ramos Galán and </a:t>
            </a:r>
            <a:r>
              <a:rPr lang="en-GB" sz="2133" dirty="0" err="1"/>
              <a:t>Dr.</a:t>
            </a:r>
            <a:r>
              <a:rPr lang="en-GB" sz="2133" dirty="0"/>
              <a:t> Luis Olmos Camacho</a:t>
            </a:r>
          </a:p>
        </p:txBody>
      </p:sp>
    </p:spTree>
    <p:extLst>
      <p:ext uri="{BB962C8B-B14F-4D97-AF65-F5344CB8AC3E}">
        <p14:creationId xmlns:p14="http://schemas.microsoft.com/office/powerpoint/2010/main" val="10632426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1425AB27-5771-3EDD-2A86-B27EB4C12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7300" y="2349312"/>
            <a:ext cx="2907152" cy="635001"/>
          </a:xfrm>
        </p:spPr>
        <p:txBody>
          <a:bodyPr/>
          <a:lstStyle/>
          <a:p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Summary</a:t>
            </a:r>
            <a:endParaRPr lang="en-GB" sz="32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16134438-8425-6813-1816-ED26A8B1C768}"/>
              </a:ext>
            </a:extLst>
          </p:cNvPr>
          <p:cNvSpPr txBox="1"/>
          <p:nvPr/>
        </p:nvSpPr>
        <p:spPr>
          <a:xfrm>
            <a:off x="872352" y="3330385"/>
            <a:ext cx="490094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From Literature: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sz="1400" b="1" dirty="0"/>
              <a:t>Do we need to </a:t>
            </a:r>
            <a:r>
              <a:rPr lang="en-US" sz="1400" dirty="0"/>
              <a:t>perform the problem size reduction? 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53565A"/>
                </a:solidFill>
              </a:rPr>
              <a:t>Yes! about 35 times more efficient </a:t>
            </a:r>
            <a:r>
              <a:rPr lang="en-US" sz="1400" dirty="0">
                <a:solidFill>
                  <a:srgbClr val="53565A"/>
                </a:solidFill>
              </a:rPr>
              <a:t>– according to </a:t>
            </a:r>
            <a:r>
              <a:rPr lang="en-US" sz="1400" dirty="0" err="1">
                <a:solidFill>
                  <a:srgbClr val="53565A"/>
                </a:solidFill>
              </a:rPr>
              <a:t>Ploussard</a:t>
            </a:r>
            <a:r>
              <a:rPr lang="en-US" sz="1400" dirty="0">
                <a:solidFill>
                  <a:srgbClr val="53565A"/>
                </a:solidFill>
              </a:rPr>
              <a:t>, Q., et al.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US" sz="1400" dirty="0"/>
              <a:t>Ex-ante or ex-post? </a:t>
            </a:r>
          </a:p>
          <a:p>
            <a:pPr marL="1314450" lvl="3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53565A"/>
                </a:solidFill>
              </a:rPr>
              <a:t>Ex-post! </a:t>
            </a:r>
            <a:r>
              <a:rPr lang="en-US" sz="1400" dirty="0">
                <a:solidFill>
                  <a:srgbClr val="53565A"/>
                </a:solidFill>
              </a:rPr>
              <a:t>We got </a:t>
            </a:r>
            <a:r>
              <a:rPr lang="en-US" sz="1400" b="1" dirty="0">
                <a:solidFill>
                  <a:srgbClr val="53565A"/>
                </a:solidFill>
              </a:rPr>
              <a:t>rich data </a:t>
            </a:r>
            <a:r>
              <a:rPr lang="en-US" sz="1400" dirty="0">
                <a:solidFill>
                  <a:srgbClr val="53565A"/>
                </a:solidFill>
              </a:rPr>
              <a:t>from models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US" sz="1400" dirty="0"/>
              <a:t>Time consumption of the method? </a:t>
            </a:r>
          </a:p>
          <a:p>
            <a:pPr marL="1314450" lvl="3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53565A"/>
                </a:solidFill>
              </a:rPr>
              <a:t>60 min without considering</a:t>
            </a:r>
            <a:r>
              <a:rPr lang="en-US" sz="1400" dirty="0">
                <a:solidFill>
                  <a:srgbClr val="C00000"/>
                </a:solidFill>
              </a:rPr>
              <a:t> </a:t>
            </a:r>
            <a:r>
              <a:rPr lang="en-US" sz="1400" dirty="0">
                <a:solidFill>
                  <a:srgbClr val="53565A"/>
                </a:solidFill>
              </a:rPr>
              <a:t>the execution of the relaxed model and</a:t>
            </a:r>
            <a:r>
              <a:rPr lang="en-US" sz="1400" dirty="0">
                <a:solidFill>
                  <a:srgbClr val="C00000"/>
                </a:solidFill>
              </a:rPr>
              <a:t> </a:t>
            </a:r>
            <a:r>
              <a:rPr lang="en-US" sz="1400" b="1" dirty="0">
                <a:solidFill>
                  <a:srgbClr val="53565A"/>
                </a:solidFill>
              </a:rPr>
              <a:t>only 24 nodes!</a:t>
            </a:r>
          </a:p>
          <a:p>
            <a:pPr marL="1314450" lvl="3" indent="-285750">
              <a:buFont typeface="Arial" panose="020B0604020202020204" pitchFamily="34" charset="0"/>
              <a:buChar char="•"/>
            </a:pPr>
            <a:endParaRPr lang="en-US" sz="1400" b="1" dirty="0">
              <a:solidFill>
                <a:srgbClr val="53565A"/>
              </a:solidFill>
            </a:endParaRPr>
          </a:p>
        </p:txBody>
      </p: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55B27538-4603-515C-2B66-D19C3606F770}"/>
              </a:ext>
            </a:extLst>
          </p:cNvPr>
          <p:cNvCxnSpPr/>
          <p:nvPr/>
        </p:nvCxnSpPr>
        <p:spPr>
          <a:xfrm>
            <a:off x="6296158" y="1327355"/>
            <a:ext cx="0" cy="4906297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ítulo 1">
            <a:extLst>
              <a:ext uri="{FF2B5EF4-FFF2-40B4-BE49-F238E27FC236}">
                <a16:creationId xmlns:a16="http://schemas.microsoft.com/office/drawing/2014/main" id="{01E2BB6B-538A-AD60-8B7E-A944BB4B9966}"/>
              </a:ext>
            </a:extLst>
          </p:cNvPr>
          <p:cNvSpPr txBox="1">
            <a:spLocks/>
          </p:cNvSpPr>
          <p:nvPr/>
        </p:nvSpPr>
        <p:spPr>
          <a:xfrm>
            <a:off x="8173804" y="2349311"/>
            <a:ext cx="2907152" cy="635001"/>
          </a:xfrm>
          <a:prstGeom prst="rect">
            <a:avLst/>
          </a:prstGeom>
        </p:spPr>
        <p:txBody>
          <a:bodyPr/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33" b="0" kern="1200">
                <a:solidFill>
                  <a:srgbClr val="F6B729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GAPS</a:t>
            </a:r>
            <a:endParaRPr lang="en-GB" sz="32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1631FF26-648E-4F67-FBCA-185AA7E313FF}"/>
              </a:ext>
            </a:extLst>
          </p:cNvPr>
          <p:cNvSpPr txBox="1"/>
          <p:nvPr/>
        </p:nvSpPr>
        <p:spPr>
          <a:xfrm>
            <a:off x="6410633" y="3429000"/>
            <a:ext cx="5447069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GB" dirty="0"/>
              <a:t>Consider a huge amounts of</a:t>
            </a:r>
            <a:r>
              <a:rPr lang="en-GB" b="1" dirty="0"/>
              <a:t> weather data (scenarios or years)</a:t>
            </a:r>
            <a:endParaRPr lang="en-GB" dirty="0"/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GB" dirty="0"/>
              <a:t>Use of learning algorithms to </a:t>
            </a:r>
            <a:r>
              <a:rPr lang="en-GB" b="1" dirty="0"/>
              <a:t>replace part or all the process</a:t>
            </a:r>
            <a:r>
              <a:rPr lang="en-GB" dirty="0"/>
              <a:t> of the determination of representatives.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GB" b="1" dirty="0"/>
              <a:t>Increase </a:t>
            </a:r>
            <a:r>
              <a:rPr lang="en-US" b="1" dirty="0"/>
              <a:t>accuracy and scalability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0237178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a 3">
            <a:extLst>
              <a:ext uri="{FF2B5EF4-FFF2-40B4-BE49-F238E27FC236}">
                <a16:creationId xmlns:a16="http://schemas.microsoft.com/office/drawing/2014/main" id="{4FD4B84A-1301-5350-23A8-B31D814D57E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07480318"/>
              </p:ext>
            </p:extLst>
          </p:nvPr>
        </p:nvGraphicFramePr>
        <p:xfrm>
          <a:off x="3044723" y="3035809"/>
          <a:ext cx="8685161" cy="22370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16913EA1-BC7E-8E35-5B0E-EA4D1D680CF4}"/>
              </a:ext>
            </a:extLst>
          </p:cNvPr>
          <p:cNvSpPr/>
          <p:nvPr/>
        </p:nvSpPr>
        <p:spPr>
          <a:xfrm>
            <a:off x="2939845" y="3290430"/>
            <a:ext cx="3372466" cy="1917291"/>
          </a:xfrm>
          <a:prstGeom prst="roundRect">
            <a:avLst/>
          </a:prstGeom>
          <a:noFill/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2" name="Diagrama 1">
            <a:extLst>
              <a:ext uri="{FF2B5EF4-FFF2-40B4-BE49-F238E27FC236}">
                <a16:creationId xmlns:a16="http://schemas.microsoft.com/office/drawing/2014/main" id="{1761923D-D5B4-1BF1-6E59-9BD72D2764B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35399646"/>
              </p:ext>
            </p:extLst>
          </p:nvPr>
        </p:nvGraphicFramePr>
        <p:xfrm>
          <a:off x="3044723" y="939801"/>
          <a:ext cx="8685161" cy="27609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6" name="CuadroTexto 5">
            <a:extLst>
              <a:ext uri="{FF2B5EF4-FFF2-40B4-BE49-F238E27FC236}">
                <a16:creationId xmlns:a16="http://schemas.microsoft.com/office/drawing/2014/main" id="{5AAD392E-6C82-F06E-9EA9-84DD4263361E}"/>
              </a:ext>
            </a:extLst>
          </p:cNvPr>
          <p:cNvSpPr txBox="1"/>
          <p:nvPr/>
        </p:nvSpPr>
        <p:spPr>
          <a:xfrm>
            <a:off x="3252144" y="4710923"/>
            <a:ext cx="274786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Learning-assisted Optimization</a:t>
            </a: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833F02B2-DE8B-AA72-BE38-BB025E36D2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5390" y="304800"/>
            <a:ext cx="9160784" cy="635001"/>
          </a:xfrm>
        </p:spPr>
        <p:txBody>
          <a:bodyPr/>
          <a:lstStyle/>
          <a:p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Proposal: Part 1 </a:t>
            </a:r>
            <a:br>
              <a:rPr lang="en-GB" sz="3200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GB" sz="2800" dirty="0">
                <a:solidFill>
                  <a:schemeClr val="tx2">
                    <a:lumMod val="75000"/>
                  </a:schemeClr>
                </a:solidFill>
              </a:rPr>
              <a:t>Enhancing parts of the Operational State Aggregation Method using Learning Algorithms  </a:t>
            </a:r>
            <a:br>
              <a:rPr lang="en-GB" sz="2800" dirty="0">
                <a:solidFill>
                  <a:schemeClr val="tx2">
                    <a:lumMod val="75000"/>
                  </a:schemeClr>
                </a:solidFill>
              </a:rPr>
            </a:br>
            <a:endParaRPr lang="en-GB" sz="2800" i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2DAAA400-FEC4-B99D-4A28-E9915DC07EFE}"/>
              </a:ext>
            </a:extLst>
          </p:cNvPr>
          <p:cNvSpPr txBox="1"/>
          <p:nvPr/>
        </p:nvSpPr>
        <p:spPr>
          <a:xfrm>
            <a:off x="707807" y="3891284"/>
            <a:ext cx="1770036" cy="7155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Current proposal</a:t>
            </a:r>
          </a:p>
          <a:p>
            <a:r>
              <a:rPr lang="en-GB" dirty="0"/>
              <a:t>Potential extension</a:t>
            </a:r>
          </a:p>
          <a:p>
            <a:r>
              <a:rPr lang="en-GB" dirty="0"/>
              <a:t>Greedy ambition</a:t>
            </a:r>
          </a:p>
        </p:txBody>
      </p:sp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3E610A0E-8A01-EC9C-D2E2-EDD5B6CBE505}"/>
              </a:ext>
            </a:extLst>
          </p:cNvPr>
          <p:cNvSpPr/>
          <p:nvPr/>
        </p:nvSpPr>
        <p:spPr>
          <a:xfrm>
            <a:off x="2939845" y="3290431"/>
            <a:ext cx="5201265" cy="1917291"/>
          </a:xfrm>
          <a:prstGeom prst="roundRect">
            <a:avLst/>
          </a:prstGeom>
          <a:noFill/>
          <a:ln w="57150" cap="flat" cmpd="sng" algn="ctr">
            <a:solidFill>
              <a:schemeClr val="dk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4589A3DB-9320-0D2D-3A7C-0EB8D950A5EC}"/>
              </a:ext>
            </a:extLst>
          </p:cNvPr>
          <p:cNvSpPr/>
          <p:nvPr/>
        </p:nvSpPr>
        <p:spPr>
          <a:xfrm>
            <a:off x="10343534" y="3290431"/>
            <a:ext cx="1465009" cy="1917291"/>
          </a:xfrm>
          <a:prstGeom prst="roundRect">
            <a:avLst/>
          </a:prstGeom>
          <a:noFill/>
          <a:ln w="57150" cap="flat" cmpd="sng" algn="ctr">
            <a:solidFill>
              <a:srgbClr val="C00000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18608C2D-FD02-1317-BA45-48600CCEAA5E}"/>
              </a:ext>
            </a:extLst>
          </p:cNvPr>
          <p:cNvSpPr txBox="1"/>
          <p:nvPr/>
        </p:nvSpPr>
        <p:spPr>
          <a:xfrm>
            <a:off x="2805390" y="5759146"/>
            <a:ext cx="609600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*</a:t>
            </a:r>
            <a:r>
              <a:rPr lang="en-US" sz="1400" b="1" dirty="0"/>
              <a:t>ESOM</a:t>
            </a:r>
            <a:r>
              <a:rPr lang="en-US" sz="1400" dirty="0"/>
              <a:t>: </a:t>
            </a:r>
            <a:r>
              <a:rPr lang="en-US" sz="1400" b="1" dirty="0"/>
              <a:t>E</a:t>
            </a:r>
            <a:r>
              <a:rPr lang="en-US" sz="1400" dirty="0"/>
              <a:t>nergy </a:t>
            </a:r>
            <a:r>
              <a:rPr lang="en-US" sz="1400" b="1" dirty="0"/>
              <a:t>S</a:t>
            </a:r>
            <a:r>
              <a:rPr lang="en-US" sz="1400" dirty="0"/>
              <a:t>ystem </a:t>
            </a:r>
            <a:r>
              <a:rPr lang="en-US" sz="1400" b="1" dirty="0"/>
              <a:t>O</a:t>
            </a:r>
            <a:r>
              <a:rPr lang="en-US" sz="1400" dirty="0"/>
              <a:t>ptimization </a:t>
            </a:r>
            <a:r>
              <a:rPr lang="en-US" sz="1400" b="1" dirty="0"/>
              <a:t>M</a:t>
            </a:r>
            <a:r>
              <a:rPr lang="en-US" sz="1400" dirty="0"/>
              <a:t>odel</a:t>
            </a:r>
          </a:p>
          <a:p>
            <a:r>
              <a:rPr lang="en-US" sz="1400" dirty="0"/>
              <a:t>*</a:t>
            </a:r>
            <a:r>
              <a:rPr lang="en-US" sz="1400" b="1" dirty="0"/>
              <a:t>GEP</a:t>
            </a:r>
            <a:r>
              <a:rPr lang="en-US" sz="1400" dirty="0"/>
              <a:t>: </a:t>
            </a:r>
            <a:r>
              <a:rPr lang="en-US" sz="1400" b="1" dirty="0"/>
              <a:t>G</a:t>
            </a:r>
            <a:r>
              <a:rPr lang="en-US" sz="1400" dirty="0"/>
              <a:t>eneration &amp; </a:t>
            </a:r>
            <a:r>
              <a:rPr lang="en-US" sz="1400" b="1" dirty="0"/>
              <a:t>S</a:t>
            </a:r>
            <a:r>
              <a:rPr lang="en-US" sz="1400" dirty="0"/>
              <a:t>torage </a:t>
            </a:r>
            <a:r>
              <a:rPr lang="en-US" sz="1400" b="1" dirty="0"/>
              <a:t>E</a:t>
            </a:r>
            <a:r>
              <a:rPr lang="en-US" sz="1400" dirty="0"/>
              <a:t>xpansion </a:t>
            </a:r>
            <a:r>
              <a:rPr lang="en-US" sz="1400" b="1" dirty="0"/>
              <a:t>P</a:t>
            </a:r>
            <a:r>
              <a:rPr lang="en-US" sz="1400" dirty="0"/>
              <a:t>lanning</a:t>
            </a:r>
          </a:p>
          <a:p>
            <a:r>
              <a:rPr lang="en-US" sz="1400" dirty="0"/>
              <a:t>*</a:t>
            </a:r>
            <a:r>
              <a:rPr lang="en-US" sz="1400" b="1" dirty="0"/>
              <a:t>TEP</a:t>
            </a:r>
            <a:r>
              <a:rPr lang="en-US" sz="1400" dirty="0"/>
              <a:t>: </a:t>
            </a:r>
            <a:r>
              <a:rPr lang="en-US" sz="1400" b="1" dirty="0"/>
              <a:t>T</a:t>
            </a:r>
            <a:r>
              <a:rPr lang="en-US" sz="1400" dirty="0"/>
              <a:t>ransmission </a:t>
            </a:r>
            <a:r>
              <a:rPr lang="en-US" sz="1400" b="1" dirty="0"/>
              <a:t>E</a:t>
            </a:r>
            <a:r>
              <a:rPr lang="en-US" sz="1400" dirty="0"/>
              <a:t>xpansion </a:t>
            </a:r>
            <a:r>
              <a:rPr lang="en-US" sz="1400" b="1" dirty="0"/>
              <a:t>P</a:t>
            </a:r>
            <a:r>
              <a:rPr lang="en-US" sz="1400" dirty="0"/>
              <a:t>lanning</a:t>
            </a:r>
            <a:endParaRPr lang="en-GB" sz="1400" dirty="0"/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E78354FE-875E-EF9E-765A-DBBB89FE2155}"/>
              </a:ext>
            </a:extLst>
          </p:cNvPr>
          <p:cNvCxnSpPr/>
          <p:nvPr/>
        </p:nvCxnSpPr>
        <p:spPr>
          <a:xfrm>
            <a:off x="147484" y="4041057"/>
            <a:ext cx="530942" cy="0"/>
          </a:xfrm>
          <a:prstGeom prst="line">
            <a:avLst/>
          </a:prstGeom>
          <a:noFill/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</p:cxn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8D4DAA7E-80E7-4B48-6057-DBEF97F9B0FE}"/>
              </a:ext>
            </a:extLst>
          </p:cNvPr>
          <p:cNvCxnSpPr/>
          <p:nvPr/>
        </p:nvCxnSpPr>
        <p:spPr>
          <a:xfrm>
            <a:off x="147484" y="4249074"/>
            <a:ext cx="530942" cy="0"/>
          </a:xfrm>
          <a:prstGeom prst="line">
            <a:avLst/>
          </a:prstGeom>
          <a:noFill/>
          <a:ln w="57150" cap="flat" cmpd="sng" algn="ctr">
            <a:solidFill>
              <a:schemeClr val="dk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</p:cxn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958F4D40-D03B-1115-0A76-D3947C2F7F95}"/>
              </a:ext>
            </a:extLst>
          </p:cNvPr>
          <p:cNvCxnSpPr/>
          <p:nvPr/>
        </p:nvCxnSpPr>
        <p:spPr>
          <a:xfrm>
            <a:off x="147484" y="4435888"/>
            <a:ext cx="530942" cy="0"/>
          </a:xfrm>
          <a:prstGeom prst="line">
            <a:avLst/>
          </a:prstGeom>
          <a:noFill/>
          <a:ln w="57150" cap="flat" cmpd="sng" algn="ctr">
            <a:solidFill>
              <a:srgbClr val="C00000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</p:cxnSp>
    </p:spTree>
    <p:extLst>
      <p:ext uri="{BB962C8B-B14F-4D97-AF65-F5344CB8AC3E}">
        <p14:creationId xmlns:p14="http://schemas.microsoft.com/office/powerpoint/2010/main" val="10304440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1425AB27-5771-3EDD-2A86-B27EB4C12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7906" y="304203"/>
            <a:ext cx="8855668" cy="635001"/>
          </a:xfrm>
        </p:spPr>
        <p:txBody>
          <a:bodyPr/>
          <a:lstStyle/>
          <a:p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Learning-assisted optimization approaches</a:t>
            </a:r>
            <a:endParaRPr lang="en-GB" sz="32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21906418-C530-91EA-5821-D7C7F665B653}"/>
              </a:ext>
            </a:extLst>
          </p:cNvPr>
          <p:cNvSpPr txBox="1"/>
          <p:nvPr/>
        </p:nvSpPr>
        <p:spPr>
          <a:xfrm>
            <a:off x="2251587" y="6293452"/>
            <a:ext cx="9694607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[1] </a:t>
            </a:r>
            <a:r>
              <a:rPr lang="en-GB" sz="1050" dirty="0" err="1"/>
              <a:t>Ruan</a:t>
            </a:r>
            <a:r>
              <a:rPr lang="en-GB" sz="1050" dirty="0"/>
              <a:t>, </a:t>
            </a:r>
            <a:r>
              <a:rPr lang="en-GB" sz="1050" dirty="0" err="1"/>
              <a:t>Guangchun</a:t>
            </a:r>
            <a:r>
              <a:rPr lang="en-GB" sz="1050" dirty="0"/>
              <a:t>, et al. "Review of learning-assisted power system optimization." CSEE Journal of Power and Energy Systems 7.2 (2020): 221-231.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278362F2-0C0D-D902-62CF-5FC21B83AC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316" y="1680727"/>
            <a:ext cx="7858786" cy="4536663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16AF7377-B143-1DCF-970F-10749266FB97}"/>
              </a:ext>
            </a:extLst>
          </p:cNvPr>
          <p:cNvSpPr txBox="1"/>
          <p:nvPr/>
        </p:nvSpPr>
        <p:spPr>
          <a:xfrm>
            <a:off x="8016102" y="869772"/>
            <a:ext cx="3930092" cy="53476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lphaLcParenR"/>
            </a:pP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Boundary Parameter Improvement (estimation of parameters in openTEPES):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Improve the </a:t>
            </a:r>
            <a:r>
              <a:rPr lang="en-US" sz="1200" b="1" dirty="0">
                <a:solidFill>
                  <a:srgbClr val="FF0000"/>
                </a:solidFill>
              </a:rPr>
              <a:t>estimation</a:t>
            </a:r>
            <a:r>
              <a:rPr lang="en-US" sz="1200" dirty="0"/>
              <a:t> of these parameters to get a </a:t>
            </a:r>
            <a:r>
              <a:rPr lang="en-US" sz="1200" b="1" dirty="0"/>
              <a:t>more accurate feasible regions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US" sz="1100" dirty="0"/>
              <a:t>Deep learning approach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US" sz="1100" dirty="0"/>
              <a:t>Multivariate clustering technique + recurrent neural network</a:t>
            </a:r>
          </a:p>
          <a:p>
            <a:pPr marL="342900" indent="-342900">
              <a:buFont typeface="+mj-lt"/>
              <a:buAutoNum type="alphaLcParenR"/>
            </a:pP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Optimization Option Selection (initial values of variables in openTEPES):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sz="1200" b="1" dirty="0"/>
              <a:t>Boost the optimization performance </a:t>
            </a:r>
            <a:r>
              <a:rPr lang="en-US" sz="1200" dirty="0"/>
              <a:t>by selecting better options (</a:t>
            </a:r>
            <a:r>
              <a:rPr lang="en-US" sz="1200" b="1" dirty="0">
                <a:solidFill>
                  <a:srgbClr val="FF0000"/>
                </a:solidFill>
              </a:rPr>
              <a:t>estimation</a:t>
            </a:r>
            <a:r>
              <a:rPr lang="en-US" sz="1200" dirty="0"/>
              <a:t>) (e.g., initial values, on/off status)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US" sz="1100" dirty="0"/>
              <a:t>Neural Networks</a:t>
            </a:r>
          </a:p>
          <a:p>
            <a:pPr marL="342900" indent="-342900">
              <a:buFont typeface="+mj-lt"/>
              <a:buAutoNum type="alphaLcParenR"/>
            </a:pP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Surrogate Model</a:t>
            </a:r>
          </a:p>
          <a:p>
            <a:pPr marL="685800" lvl="1" indent="-342900">
              <a:buFont typeface="Arial" panose="020B0604020202020204" pitchFamily="34" charset="0"/>
              <a:buChar char="•"/>
            </a:pPr>
            <a:r>
              <a:rPr lang="en-US" sz="1200" b="1" dirty="0"/>
              <a:t>Replace optimization or control models</a:t>
            </a:r>
            <a:r>
              <a:rPr lang="en-US" sz="1200" dirty="0"/>
              <a:t> </a:t>
            </a:r>
          </a:p>
          <a:p>
            <a:pPr marL="1028700" lvl="2" indent="-342900">
              <a:buFont typeface="Arial" panose="020B0604020202020204" pitchFamily="34" charset="0"/>
              <a:buChar char="•"/>
            </a:pPr>
            <a:r>
              <a:rPr lang="en-US" sz="1100" dirty="0"/>
              <a:t>Reinforcement learning</a:t>
            </a:r>
          </a:p>
          <a:p>
            <a:pPr marL="1371600" lvl="3" indent="-342900">
              <a:buFont typeface="Arial" panose="020B0604020202020204" pitchFamily="34" charset="0"/>
              <a:buChar char="•"/>
            </a:pPr>
            <a:r>
              <a:rPr lang="en-US" sz="1100" dirty="0"/>
              <a:t>Markov decisions</a:t>
            </a:r>
          </a:p>
          <a:p>
            <a:pPr marL="1028700" lvl="2" indent="-342900">
              <a:buFont typeface="Arial" panose="020B0604020202020204" pitchFamily="34" charset="0"/>
              <a:buChar char="•"/>
            </a:pPr>
            <a:r>
              <a:rPr lang="en-US" sz="1100" dirty="0"/>
              <a:t>Deep reinforcement learning</a:t>
            </a:r>
          </a:p>
          <a:p>
            <a:pPr marL="342900" indent="-342900">
              <a:buFont typeface="+mj-lt"/>
              <a:buAutoNum type="alphaLcParenR"/>
            </a:pP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Hybrid Model</a:t>
            </a:r>
          </a:p>
          <a:p>
            <a:pPr marL="685800" lvl="1" indent="-342900">
              <a:buFont typeface="Arial" panose="020B0604020202020204" pitchFamily="34" charset="0"/>
              <a:buChar char="•"/>
            </a:pPr>
            <a:r>
              <a:rPr lang="en-US" sz="1200" b="1" dirty="0"/>
              <a:t>Combine machine learning approaches and optimization model</a:t>
            </a:r>
            <a:r>
              <a:rPr lang="en-US" sz="1200" dirty="0"/>
              <a:t> to boost the overall performance</a:t>
            </a:r>
          </a:p>
          <a:p>
            <a:pPr marL="685800" lvl="1" indent="-342900">
              <a:buFont typeface="Arial" panose="020B0604020202020204" pitchFamily="34" charset="0"/>
              <a:buChar char="•"/>
            </a:pPr>
            <a:r>
              <a:rPr lang="en-US" sz="1200" dirty="0"/>
              <a:t>Iterative structure</a:t>
            </a:r>
          </a:p>
          <a:p>
            <a:pPr marL="685800" lvl="1" indent="-342900">
              <a:buFont typeface="Arial" panose="020B0604020202020204" pitchFamily="34" charset="0"/>
              <a:buChar char="•"/>
            </a:pPr>
            <a:r>
              <a:rPr lang="en-US" sz="1200" dirty="0"/>
              <a:t>Coupled structure that embeds a learning models</a:t>
            </a:r>
          </a:p>
          <a:p>
            <a:pPr marL="1028700" lvl="2" indent="-342900">
              <a:buFont typeface="Arial" panose="020B0604020202020204" pitchFamily="34" charset="0"/>
              <a:buChar char="•"/>
            </a:pPr>
            <a:r>
              <a:rPr lang="en-US" sz="1100" dirty="0"/>
              <a:t>Neural networks</a:t>
            </a:r>
          </a:p>
        </p:txBody>
      </p:sp>
    </p:spTree>
    <p:extLst>
      <p:ext uri="{BB962C8B-B14F-4D97-AF65-F5344CB8AC3E}">
        <p14:creationId xmlns:p14="http://schemas.microsoft.com/office/powerpoint/2010/main" val="16940795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1425AB27-5771-3EDD-2A86-B27EB4C12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7906" y="304203"/>
            <a:ext cx="8855668" cy="635001"/>
          </a:xfrm>
        </p:spPr>
        <p:txBody>
          <a:bodyPr/>
          <a:lstStyle/>
          <a:p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Surrogate Models -&gt; Hybrid Models</a:t>
            </a:r>
            <a:endParaRPr lang="en-GB" sz="32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ECBABB5B-EF5C-E314-E690-B1F9876495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806" y="2044621"/>
            <a:ext cx="4786768" cy="964341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1988B7E8-1B94-3441-DA4E-756111B379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4425" y="1550047"/>
            <a:ext cx="4469763" cy="1428284"/>
          </a:xfrm>
          <a:prstGeom prst="rect">
            <a:avLst/>
          </a:prstGeom>
        </p:spPr>
      </p:pic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6F676FE7-28FB-2723-438E-388CDFF9E02A}"/>
              </a:ext>
            </a:extLst>
          </p:cNvPr>
          <p:cNvCxnSpPr/>
          <p:nvPr/>
        </p:nvCxnSpPr>
        <p:spPr>
          <a:xfrm>
            <a:off x="5771535" y="2504278"/>
            <a:ext cx="648929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3" name="Imagen 12">
            <a:extLst>
              <a:ext uri="{FF2B5EF4-FFF2-40B4-BE49-F238E27FC236}">
                <a16:creationId xmlns:a16="http://schemas.microsoft.com/office/drawing/2014/main" id="{6FD464BC-E4DA-C126-EF93-2E069E59CB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1872" y="3849038"/>
            <a:ext cx="3124636" cy="1971950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A0984422-168E-9DC7-90AF-1BFFFF2135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14865" y="4002120"/>
            <a:ext cx="4188881" cy="1193575"/>
          </a:xfrm>
          <a:prstGeom prst="rect">
            <a:avLst/>
          </a:prstGeom>
        </p:spPr>
      </p:pic>
      <p:cxnSp>
        <p:nvCxnSpPr>
          <p:cNvPr id="16" name="Conector recto de flecha 15">
            <a:extLst>
              <a:ext uri="{FF2B5EF4-FFF2-40B4-BE49-F238E27FC236}">
                <a16:creationId xmlns:a16="http://schemas.microsoft.com/office/drawing/2014/main" id="{542AC51B-9BDB-9645-2C1E-34110BF5FD6A}"/>
              </a:ext>
            </a:extLst>
          </p:cNvPr>
          <p:cNvCxnSpPr>
            <a:cxnSpLocks/>
          </p:cNvCxnSpPr>
          <p:nvPr/>
        </p:nvCxnSpPr>
        <p:spPr>
          <a:xfrm rot="5400000">
            <a:off x="8707468" y="3677655"/>
            <a:ext cx="648929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Rectángulo: esquinas redondeadas 16">
            <a:extLst>
              <a:ext uri="{FF2B5EF4-FFF2-40B4-BE49-F238E27FC236}">
                <a16:creationId xmlns:a16="http://schemas.microsoft.com/office/drawing/2014/main" id="{A2A54870-DB2F-8D5B-BED5-609A78A8F380}"/>
              </a:ext>
            </a:extLst>
          </p:cNvPr>
          <p:cNvSpPr/>
          <p:nvPr/>
        </p:nvSpPr>
        <p:spPr>
          <a:xfrm>
            <a:off x="6489290" y="1314064"/>
            <a:ext cx="5071904" cy="3881630"/>
          </a:xfrm>
          <a:prstGeom prst="roundRect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ángulo: esquinas redondeadas 17">
            <a:extLst>
              <a:ext uri="{FF2B5EF4-FFF2-40B4-BE49-F238E27FC236}">
                <a16:creationId xmlns:a16="http://schemas.microsoft.com/office/drawing/2014/main" id="{D0BF36C6-B9D5-8995-E046-2681D7A5DF61}"/>
              </a:ext>
            </a:extLst>
          </p:cNvPr>
          <p:cNvSpPr/>
          <p:nvPr/>
        </p:nvSpPr>
        <p:spPr>
          <a:xfrm>
            <a:off x="393290" y="1936955"/>
            <a:ext cx="5191433" cy="1297854"/>
          </a:xfrm>
          <a:prstGeom prst="round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GB">
              <a:ln w="38100">
                <a:solidFill>
                  <a:schemeClr val="tx1"/>
                </a:solidFill>
              </a:ln>
            </a:endParaRPr>
          </a:p>
        </p:txBody>
      </p:sp>
      <p:pic>
        <p:nvPicPr>
          <p:cNvPr id="20" name="Imagen 19">
            <a:extLst>
              <a:ext uri="{FF2B5EF4-FFF2-40B4-BE49-F238E27FC236}">
                <a16:creationId xmlns:a16="http://schemas.microsoft.com/office/drawing/2014/main" id="{C2D66BE4-1D27-3112-D079-4C442CA841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19483" y="5307953"/>
            <a:ext cx="5624897" cy="1187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1095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1425AB27-5771-3EDD-2A86-B27EB4C12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7905" y="304203"/>
            <a:ext cx="9263707" cy="635001"/>
          </a:xfrm>
        </p:spPr>
        <p:txBody>
          <a:bodyPr/>
          <a:lstStyle/>
          <a:p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Proposal: Learning approaches</a:t>
            </a:r>
            <a:endParaRPr lang="en-GB" sz="32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9E40D180-E883-F797-1915-BED9E7C9D735}"/>
              </a:ext>
            </a:extLst>
          </p:cNvPr>
          <p:cNvSpPr txBox="1"/>
          <p:nvPr/>
        </p:nvSpPr>
        <p:spPr>
          <a:xfrm>
            <a:off x="270388" y="1046754"/>
            <a:ext cx="9263707" cy="57246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lphaLcParenR"/>
            </a:pPr>
            <a:r>
              <a: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Deep learning:</a:t>
            </a:r>
          </a:p>
          <a:p>
            <a:pPr marL="685800" lvl="1" indent="-342900">
              <a:buFont typeface="Arial" panose="020B0604020202020204" pitchFamily="34" charset="0"/>
              <a:buChar char="•"/>
            </a:pPr>
            <a:r>
              <a:rPr lang="en-GB" sz="1100" dirty="0"/>
              <a:t>It is a </a:t>
            </a:r>
            <a:r>
              <a:rPr lang="en-GB" sz="1100" b="1" dirty="0"/>
              <a:t>subfield of machine learning</a:t>
            </a:r>
            <a:r>
              <a:rPr lang="en-GB" sz="1100" dirty="0"/>
              <a:t> that uses </a:t>
            </a:r>
            <a:r>
              <a:rPr lang="en-GB" sz="1100" b="1" dirty="0"/>
              <a:t>neural networks </a:t>
            </a:r>
            <a:r>
              <a:rPr lang="en-GB" sz="1100" dirty="0"/>
              <a:t>with many layers to learn hierarchical representations of data. Deep learning has revolutionized many areas of AI, including computer vision, natural language processing, and speech recognition.</a:t>
            </a:r>
          </a:p>
          <a:p>
            <a:pPr marL="685800" lvl="1" indent="-342900">
              <a:buFont typeface="+mj-lt"/>
              <a:buAutoNum type="arabicPeriod"/>
            </a:pPr>
            <a:r>
              <a:rPr lang="en-US" sz="1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Pros:</a:t>
            </a:r>
          </a:p>
          <a:p>
            <a:pPr marL="1028700" lvl="2" indent="-342900">
              <a:buFont typeface="Arial" panose="020B0604020202020204" pitchFamily="34" charset="0"/>
              <a:buChar char="•"/>
            </a:pPr>
            <a:r>
              <a:rPr lang="en-GB" sz="1100" dirty="0"/>
              <a:t>Deep learning can </a:t>
            </a:r>
            <a:r>
              <a:rPr lang="en-GB" sz="1100" b="1" dirty="0"/>
              <a:t>learn complex patterns in data </a:t>
            </a:r>
            <a:r>
              <a:rPr lang="en-GB" sz="1100" dirty="0"/>
              <a:t>that are difficult to capture with traditional machine learning models.</a:t>
            </a:r>
          </a:p>
          <a:p>
            <a:pPr marL="1028700" lvl="2" indent="-342900">
              <a:buFont typeface="Arial" panose="020B0604020202020204" pitchFamily="34" charset="0"/>
              <a:buChar char="•"/>
            </a:pPr>
            <a:r>
              <a:rPr lang="en-GB" sz="1100" dirty="0"/>
              <a:t>It can handle </a:t>
            </a:r>
            <a:r>
              <a:rPr lang="en-GB" sz="1100" b="1" dirty="0"/>
              <a:t>high-dimensional data.</a:t>
            </a:r>
            <a:endParaRPr lang="en-US" sz="1100" b="1" dirty="0"/>
          </a:p>
          <a:p>
            <a:pPr marL="685800" lvl="1" indent="-342900">
              <a:buFont typeface="+mj-lt"/>
              <a:buAutoNum type="arabicPeriod"/>
            </a:pPr>
            <a:r>
              <a:rPr lang="en-US" sz="1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Cons:</a:t>
            </a:r>
          </a:p>
          <a:p>
            <a:pPr marL="1028700" lvl="2" indent="-342900">
              <a:buFont typeface="Arial" panose="020B0604020202020204" pitchFamily="34" charset="0"/>
              <a:buChar char="•"/>
            </a:pPr>
            <a:r>
              <a:rPr lang="en-GB" sz="1100" dirty="0"/>
              <a:t>Deep learning models can be computationally </a:t>
            </a:r>
            <a:r>
              <a:rPr lang="en-GB" sz="1100" b="1" dirty="0"/>
              <a:t>expensive to train</a:t>
            </a:r>
            <a:r>
              <a:rPr lang="en-GB" sz="1100" dirty="0"/>
              <a:t>.</a:t>
            </a:r>
          </a:p>
          <a:p>
            <a:pPr marL="1028700" lvl="2" indent="-342900">
              <a:buFont typeface="Arial" panose="020B0604020202020204" pitchFamily="34" charset="0"/>
              <a:buChar char="•"/>
            </a:pPr>
            <a:r>
              <a:rPr lang="en-GB" sz="1100" dirty="0"/>
              <a:t>They require </a:t>
            </a:r>
            <a:r>
              <a:rPr lang="en-GB" sz="1100" b="1" dirty="0"/>
              <a:t>large amounts of data </a:t>
            </a:r>
            <a:r>
              <a:rPr lang="en-GB" sz="1100" dirty="0"/>
              <a:t>to achieve good performance.</a:t>
            </a:r>
          </a:p>
          <a:p>
            <a:pPr marL="1028700" lvl="2" indent="-342900">
              <a:buFont typeface="Arial" panose="020B0604020202020204" pitchFamily="34" charset="0"/>
              <a:buChar char="•"/>
            </a:pPr>
            <a:r>
              <a:rPr lang="en-GB" sz="1100" dirty="0"/>
              <a:t>They can be </a:t>
            </a:r>
            <a:r>
              <a:rPr lang="en-GB" sz="1100" b="1" dirty="0"/>
              <a:t>prone to overfitting</a:t>
            </a:r>
            <a:r>
              <a:rPr lang="en-GB" sz="1100" dirty="0"/>
              <a:t>.</a:t>
            </a:r>
            <a:endParaRPr lang="en-US" sz="1100" dirty="0"/>
          </a:p>
          <a:p>
            <a:pPr marL="342900" indent="-342900">
              <a:buFont typeface="+mj-lt"/>
              <a:buAutoNum type="alphaLcParenR"/>
            </a:pPr>
            <a:r>
              <a: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Reinforcement learning:</a:t>
            </a:r>
          </a:p>
          <a:p>
            <a:pPr marL="685800" lvl="1" indent="-342900">
              <a:buFont typeface="Arial" panose="020B0604020202020204" pitchFamily="34" charset="0"/>
              <a:buChar char="•"/>
            </a:pPr>
            <a:r>
              <a:rPr lang="en-GB" sz="1100" dirty="0"/>
              <a:t>It is a type of machine learning that involves an </a:t>
            </a:r>
            <a:r>
              <a:rPr lang="en-GB" sz="1100" b="1" dirty="0"/>
              <a:t>agent learning </a:t>
            </a:r>
            <a:r>
              <a:rPr lang="en-GB" sz="1100" dirty="0"/>
              <a:t>to make decisions by interacting with an environment. The agent receives </a:t>
            </a:r>
            <a:r>
              <a:rPr lang="en-GB" sz="1100" b="1" dirty="0"/>
              <a:t>rewards</a:t>
            </a:r>
            <a:r>
              <a:rPr lang="en-GB" sz="1100" dirty="0"/>
              <a:t> or </a:t>
            </a:r>
            <a:r>
              <a:rPr lang="en-GB" sz="1100" b="1" dirty="0"/>
              <a:t>penalties</a:t>
            </a:r>
            <a:r>
              <a:rPr lang="en-GB" sz="1100" dirty="0"/>
              <a:t> based on its actions, and its goal is to maximize its cumulative reward over time.</a:t>
            </a:r>
            <a:r>
              <a:rPr lang="en-US" sz="1100" dirty="0"/>
              <a:t>	</a:t>
            </a:r>
          </a:p>
          <a:p>
            <a:pPr marL="571500" lvl="1" indent="-228600">
              <a:buFont typeface="+mj-lt"/>
              <a:buAutoNum type="arabicPeriod"/>
            </a:pPr>
            <a:r>
              <a:rPr lang="en-US" sz="1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Pros:</a:t>
            </a:r>
          </a:p>
          <a:p>
            <a:pPr marL="914400" lvl="2" indent="-228600">
              <a:buFont typeface="Arial" panose="020B0604020202020204" pitchFamily="34" charset="0"/>
              <a:buChar char="•"/>
            </a:pPr>
            <a:r>
              <a:rPr lang="en-GB" sz="1100" dirty="0"/>
              <a:t>Reinforcement learning can be used for tasks where </a:t>
            </a:r>
            <a:r>
              <a:rPr lang="en-GB" sz="1100" b="1" dirty="0"/>
              <a:t>there is no </a:t>
            </a:r>
            <a:r>
              <a:rPr lang="en-GB" sz="1100" b="1" dirty="0" err="1"/>
              <a:t>labeled</a:t>
            </a:r>
            <a:r>
              <a:rPr lang="en-GB" sz="1100" b="1" dirty="0"/>
              <a:t> training data</a:t>
            </a:r>
            <a:r>
              <a:rPr lang="en-GB" sz="1100" dirty="0"/>
              <a:t>.</a:t>
            </a:r>
          </a:p>
          <a:p>
            <a:pPr marL="914400" lvl="2" indent="-228600">
              <a:buFont typeface="Arial" panose="020B0604020202020204" pitchFamily="34" charset="0"/>
              <a:buChar char="•"/>
            </a:pPr>
            <a:r>
              <a:rPr lang="en-GB" sz="1100" dirty="0"/>
              <a:t>It can learn to </a:t>
            </a:r>
            <a:r>
              <a:rPr lang="en-GB" sz="1100" b="1" dirty="0"/>
              <a:t>make decisions</a:t>
            </a:r>
            <a:r>
              <a:rPr lang="en-GB" sz="1100" dirty="0"/>
              <a:t> in complex environments with long-term dependencies.</a:t>
            </a:r>
            <a:endParaRPr lang="en-US" sz="1100" dirty="0"/>
          </a:p>
          <a:p>
            <a:pPr marL="571500" lvl="1" indent="-228600">
              <a:buFont typeface="+mj-lt"/>
              <a:buAutoNum type="arabicPeriod"/>
            </a:pPr>
            <a:r>
              <a:rPr lang="en-US" sz="1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Cons:</a:t>
            </a:r>
          </a:p>
          <a:p>
            <a:pPr marL="914400" lvl="2" indent="-228600">
              <a:buFont typeface="Arial" panose="020B0604020202020204" pitchFamily="34" charset="0"/>
              <a:buChar char="•"/>
            </a:pPr>
            <a:r>
              <a:rPr lang="en-GB" sz="1100" dirty="0"/>
              <a:t>Reinforcement learning can be computationally </a:t>
            </a:r>
            <a:r>
              <a:rPr lang="en-GB" sz="1100" b="1" dirty="0"/>
              <a:t>expensive to train</a:t>
            </a:r>
            <a:r>
              <a:rPr lang="en-GB" sz="1100" dirty="0"/>
              <a:t>.</a:t>
            </a:r>
          </a:p>
          <a:p>
            <a:pPr marL="914400" lvl="2" indent="-228600">
              <a:buFont typeface="Arial" panose="020B0604020202020204" pitchFamily="34" charset="0"/>
              <a:buChar char="•"/>
            </a:pPr>
            <a:r>
              <a:rPr lang="en-GB" sz="1100" b="1" dirty="0"/>
              <a:t>It requires careful tuning of hyperparameters and reward functions.</a:t>
            </a:r>
          </a:p>
          <a:p>
            <a:pPr marL="914400" lvl="2" indent="-228600">
              <a:buFont typeface="Arial" panose="020B0604020202020204" pitchFamily="34" charset="0"/>
              <a:buChar char="•"/>
            </a:pPr>
            <a:r>
              <a:rPr lang="en-GB" sz="1100" dirty="0"/>
              <a:t>It can be prone to </a:t>
            </a:r>
            <a:r>
              <a:rPr lang="en-GB" sz="1100" b="1" dirty="0"/>
              <a:t>instability during training</a:t>
            </a:r>
            <a:r>
              <a:rPr lang="en-GB" sz="1100" dirty="0"/>
              <a:t>.</a:t>
            </a:r>
            <a:endParaRPr lang="en-US" sz="1100" dirty="0"/>
          </a:p>
          <a:p>
            <a:pPr marL="342900" indent="-342900">
              <a:buFont typeface="+mj-lt"/>
              <a:buAutoNum type="alphaLcParenR"/>
            </a:pPr>
            <a:r>
              <a: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Deep reinforcement learning:</a:t>
            </a:r>
          </a:p>
          <a:p>
            <a:pPr marL="685800" lvl="1" indent="-342900">
              <a:buFont typeface="Arial" panose="020B0604020202020204" pitchFamily="34" charset="0"/>
              <a:buChar char="•"/>
            </a:pPr>
            <a:r>
              <a:rPr lang="en-GB" sz="1100" dirty="0"/>
              <a:t>It combines </a:t>
            </a:r>
            <a:r>
              <a:rPr lang="en-GB" sz="1100" b="1" dirty="0"/>
              <a:t>reinforcement learning </a:t>
            </a:r>
            <a:r>
              <a:rPr lang="en-GB" sz="1100" dirty="0"/>
              <a:t>with </a:t>
            </a:r>
            <a:r>
              <a:rPr lang="en-GB" sz="1100" b="1" dirty="0"/>
              <a:t>deep learning</a:t>
            </a:r>
            <a:r>
              <a:rPr lang="en-GB" sz="1100" dirty="0"/>
              <a:t>, allowing the agent to learn complex representations of its environment. Deep reinforcement learning </a:t>
            </a:r>
            <a:r>
              <a:rPr lang="en-GB" sz="1100" b="1" dirty="0"/>
              <a:t>has achieved state-of-the-art performance in many domains</a:t>
            </a:r>
            <a:r>
              <a:rPr lang="en-GB" sz="1100" dirty="0"/>
              <a:t>, including playing video games and controlling robots.</a:t>
            </a:r>
          </a:p>
          <a:p>
            <a:pPr marL="685800" lvl="1" indent="-342900">
              <a:buFont typeface="+mj-lt"/>
              <a:buAutoNum type="alphaLcParenR"/>
            </a:pPr>
            <a:r>
              <a:rPr lang="en-GB" sz="1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Pros:</a:t>
            </a:r>
          </a:p>
          <a:p>
            <a:pPr marL="1028700" lvl="2" indent="-342900">
              <a:buFont typeface="Arial" panose="020B0604020202020204" pitchFamily="34" charset="0"/>
              <a:buChar char="•"/>
            </a:pPr>
            <a:r>
              <a:rPr lang="en-GB" sz="1100" dirty="0"/>
              <a:t>Deep reinforcement learning can </a:t>
            </a:r>
            <a:r>
              <a:rPr lang="en-GB" sz="1100" b="1" dirty="0"/>
              <a:t>learn complex strategies </a:t>
            </a:r>
            <a:r>
              <a:rPr lang="en-GB" sz="1100" dirty="0"/>
              <a:t>in environments with high-dimensional state spaces.</a:t>
            </a:r>
          </a:p>
          <a:p>
            <a:pPr marL="1028700" lvl="2" indent="-342900">
              <a:buFont typeface="Arial" panose="020B0604020202020204" pitchFamily="34" charset="0"/>
              <a:buChar char="•"/>
            </a:pPr>
            <a:r>
              <a:rPr lang="en-GB" sz="1100" dirty="0"/>
              <a:t>It can learn from raw sensory input, without the need for hand-engineered features.</a:t>
            </a:r>
          </a:p>
          <a:p>
            <a:pPr marL="685800" lvl="1" indent="-342900">
              <a:buFont typeface="+mj-lt"/>
              <a:buAutoNum type="alphaLcParenR"/>
            </a:pPr>
            <a:r>
              <a:rPr lang="en-GB" sz="1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Cons:</a:t>
            </a:r>
          </a:p>
          <a:p>
            <a:pPr marL="1028700" lvl="2" indent="-342900">
              <a:buFont typeface="Arial" panose="020B0604020202020204" pitchFamily="34" charset="0"/>
              <a:buChar char="•"/>
            </a:pPr>
            <a:r>
              <a:rPr lang="en-GB" sz="1100" dirty="0"/>
              <a:t>Deep reinforcement learning can be computationally</a:t>
            </a:r>
            <a:r>
              <a:rPr lang="en-GB" sz="1100" b="1" dirty="0"/>
              <a:t> expensive to train</a:t>
            </a:r>
            <a:r>
              <a:rPr lang="en-GB" sz="1100" dirty="0"/>
              <a:t>.</a:t>
            </a:r>
          </a:p>
          <a:p>
            <a:pPr marL="1028700" lvl="2" indent="-342900">
              <a:buFont typeface="Arial" panose="020B0604020202020204" pitchFamily="34" charset="0"/>
              <a:buChar char="•"/>
            </a:pPr>
            <a:r>
              <a:rPr lang="en-GB" sz="1100" dirty="0"/>
              <a:t>It requires </a:t>
            </a:r>
            <a:r>
              <a:rPr lang="en-GB" sz="1100" b="1" dirty="0"/>
              <a:t>careful tuning </a:t>
            </a:r>
            <a:r>
              <a:rPr lang="en-GB" sz="1100" dirty="0"/>
              <a:t>of hyperparameters and reward functions.</a:t>
            </a:r>
          </a:p>
          <a:p>
            <a:pPr marL="1028700" lvl="2" indent="-342900">
              <a:buFont typeface="Arial" panose="020B0604020202020204" pitchFamily="34" charset="0"/>
              <a:buChar char="•"/>
            </a:pPr>
            <a:r>
              <a:rPr lang="en-GB" sz="1100" dirty="0"/>
              <a:t>It can be prone to </a:t>
            </a:r>
            <a:r>
              <a:rPr lang="en-GB" sz="1100" b="1" dirty="0"/>
              <a:t>instability during training, </a:t>
            </a:r>
            <a:r>
              <a:rPr lang="en-GB" sz="1100" dirty="0"/>
              <a:t>especially when using function approximators like neural networks.</a:t>
            </a:r>
            <a:endParaRPr lang="en-US" sz="1100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C7E25374-4BC1-6604-7F01-32A5497E38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34094" y="2337542"/>
            <a:ext cx="2633581" cy="2182915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6D3F07A6-AE6B-7154-1ED5-C076E3D8D3FE}"/>
              </a:ext>
            </a:extLst>
          </p:cNvPr>
          <p:cNvSpPr txBox="1"/>
          <p:nvPr/>
        </p:nvSpPr>
        <p:spPr>
          <a:xfrm>
            <a:off x="9679857" y="4520457"/>
            <a:ext cx="2241755" cy="106182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050" dirty="0"/>
              <a:t>[1] </a:t>
            </a:r>
            <a:r>
              <a:rPr lang="en-GB" sz="1050" dirty="0" err="1"/>
              <a:t>Ruan</a:t>
            </a:r>
            <a:r>
              <a:rPr lang="en-GB" sz="1050" dirty="0"/>
              <a:t>, </a:t>
            </a:r>
            <a:r>
              <a:rPr lang="en-GB" sz="1050" dirty="0" err="1"/>
              <a:t>Guangchun</a:t>
            </a:r>
            <a:r>
              <a:rPr lang="en-GB" sz="1050" dirty="0"/>
              <a:t>, et al. "Review of learning-assisted power system optimization." CSEE Journal of Power and Energy Systems 7.2 (2020): 221-231.</a:t>
            </a:r>
          </a:p>
        </p:txBody>
      </p:sp>
    </p:spTree>
    <p:extLst>
      <p:ext uri="{BB962C8B-B14F-4D97-AF65-F5344CB8AC3E}">
        <p14:creationId xmlns:p14="http://schemas.microsoft.com/office/powerpoint/2010/main" val="31393352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1425AB27-5771-3EDD-2A86-B27EB4C12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7905" y="304203"/>
            <a:ext cx="9263707" cy="635001"/>
          </a:xfrm>
        </p:spPr>
        <p:txBody>
          <a:bodyPr/>
          <a:lstStyle/>
          <a:p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Neural Networks</a:t>
            </a:r>
            <a:endParaRPr lang="en-GB" sz="32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21906418-C530-91EA-5821-D7C7F665B653}"/>
              </a:ext>
            </a:extLst>
          </p:cNvPr>
          <p:cNvSpPr txBox="1"/>
          <p:nvPr/>
        </p:nvSpPr>
        <p:spPr>
          <a:xfrm>
            <a:off x="2657906" y="6030577"/>
            <a:ext cx="929812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[1] </a:t>
            </a:r>
            <a:r>
              <a:rPr lang="en-GB" sz="1050" dirty="0"/>
              <a:t>Chen, Xin, et al. "Reinforcement learning for selective key applications in power systems: Recent advances and future challenges." IEEE Transactions on Smart Grid (2022).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9E40D180-E883-F797-1915-BED9E7C9D735}"/>
              </a:ext>
            </a:extLst>
          </p:cNvPr>
          <p:cNvSpPr txBox="1"/>
          <p:nvPr/>
        </p:nvSpPr>
        <p:spPr>
          <a:xfrm>
            <a:off x="270387" y="1036921"/>
            <a:ext cx="11651226" cy="541686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lphaLcParenR"/>
            </a:pPr>
            <a:r>
              <a: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Neural network:</a:t>
            </a:r>
          </a:p>
          <a:p>
            <a:pPr marL="685800" lvl="1" indent="-342900">
              <a:buFont typeface="Arial" panose="020B0604020202020204" pitchFamily="34" charset="0"/>
              <a:buChar char="•"/>
            </a:pPr>
            <a:r>
              <a:rPr lang="en-GB" sz="1100" dirty="0"/>
              <a:t>It can be used for a variety of tasks, such as image classification, natural language processing, and time series prediction. </a:t>
            </a:r>
          </a:p>
          <a:p>
            <a:pPr marL="685800" lvl="1" indent="-342900">
              <a:buFont typeface="Arial" panose="020B0604020202020204" pitchFamily="34" charset="0"/>
              <a:buChar char="•"/>
            </a:pPr>
            <a:r>
              <a:rPr lang="en-GB" sz="1100" dirty="0"/>
              <a:t>Neural networks are used to </a:t>
            </a:r>
            <a:r>
              <a:rPr lang="en-GB" sz="1100" b="1" dirty="0"/>
              <a:t>approximate the optimal action-value or state-value function</a:t>
            </a:r>
            <a:r>
              <a:rPr lang="en-GB" sz="1100" dirty="0"/>
              <a:t>, which determines the expected reward that the agent will receive for each action in a given state.</a:t>
            </a:r>
            <a:endParaRPr lang="en-US" sz="1100" dirty="0"/>
          </a:p>
          <a:p>
            <a:pPr marL="685800" lvl="1" indent="-342900">
              <a:buFont typeface="+mj-lt"/>
              <a:buAutoNum type="arabicPeriod"/>
            </a:pPr>
            <a:r>
              <a:rPr lang="en-US" sz="1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Pros:</a:t>
            </a:r>
          </a:p>
          <a:p>
            <a:pPr marL="1028700" lvl="2" indent="-342900">
              <a:buFont typeface="Arial" panose="020B0604020202020204" pitchFamily="34" charset="0"/>
              <a:buChar char="•"/>
            </a:pPr>
            <a:r>
              <a:rPr lang="en-GB" sz="1100" dirty="0"/>
              <a:t>Neural networks can learn complex nonlinear relationships between inputs and outputs.</a:t>
            </a:r>
          </a:p>
          <a:p>
            <a:pPr marL="1028700" lvl="2" indent="-342900">
              <a:buFont typeface="Arial" panose="020B0604020202020204" pitchFamily="34" charset="0"/>
              <a:buChar char="•"/>
            </a:pPr>
            <a:r>
              <a:rPr lang="en-GB" sz="1100" dirty="0"/>
              <a:t>They can be used for a wide range of applications.</a:t>
            </a:r>
          </a:p>
          <a:p>
            <a:pPr marL="1028700" lvl="2" indent="-342900">
              <a:buFont typeface="Arial" panose="020B0604020202020204" pitchFamily="34" charset="0"/>
              <a:buChar char="•"/>
            </a:pPr>
            <a:r>
              <a:rPr lang="en-GB" sz="1100" dirty="0"/>
              <a:t>They can handle high-dimensional data.</a:t>
            </a:r>
            <a:endParaRPr lang="en-US" sz="1100" dirty="0"/>
          </a:p>
          <a:p>
            <a:pPr marL="685800" lvl="1" indent="-342900">
              <a:buFont typeface="+mj-lt"/>
              <a:buAutoNum type="arabicPeriod"/>
            </a:pPr>
            <a:r>
              <a:rPr lang="en-US" sz="1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Cons:</a:t>
            </a:r>
          </a:p>
          <a:p>
            <a:pPr marL="1028700" lvl="2" indent="-342900">
              <a:buFont typeface="Arial" panose="020B0604020202020204" pitchFamily="34" charset="0"/>
              <a:buChar char="•"/>
            </a:pPr>
            <a:r>
              <a:rPr lang="en-GB" sz="1100" dirty="0"/>
              <a:t>Neural networks can be computationally expensive to train.</a:t>
            </a:r>
          </a:p>
          <a:p>
            <a:pPr marL="1028700" lvl="2" indent="-342900">
              <a:buFont typeface="Arial" panose="020B0604020202020204" pitchFamily="34" charset="0"/>
              <a:buChar char="•"/>
            </a:pPr>
            <a:r>
              <a:rPr lang="en-GB" sz="1100" dirty="0"/>
              <a:t>They require large amounts of data to achieve good performance.</a:t>
            </a:r>
          </a:p>
          <a:p>
            <a:pPr marL="1028700" lvl="2" indent="-342900">
              <a:buFont typeface="Arial" panose="020B0604020202020204" pitchFamily="34" charset="0"/>
              <a:buChar char="•"/>
            </a:pPr>
            <a:r>
              <a:rPr lang="en-GB" sz="1100" dirty="0"/>
              <a:t>They can be prone to overfitting.</a:t>
            </a:r>
          </a:p>
          <a:p>
            <a:pPr marL="1028700" lvl="2" indent="-342900">
              <a:buFont typeface="Arial" panose="020B0604020202020204" pitchFamily="34" charset="0"/>
              <a:buChar char="•"/>
            </a:pPr>
            <a:endParaRPr lang="en-GB" sz="1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00"/>
                </a:highlight>
              </a:rPr>
              <a:t>Multi-layer perceptron (MLP):</a:t>
            </a:r>
            <a:r>
              <a:rPr lang="en-GB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</a:p>
          <a:p>
            <a:pPr marL="685800" lvl="1" indent="-342900">
              <a:buFont typeface="Arial" panose="020B0604020202020204" pitchFamily="34" charset="0"/>
              <a:buChar char="•"/>
            </a:pPr>
            <a:r>
              <a:rPr lang="en-GB" sz="1100" dirty="0"/>
              <a:t>A feedforward neural network with multiple layers of fully connected neurons. MLPs are often used for function approximation in reinforcement learning.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Convolutional neural network (CNN): </a:t>
            </a:r>
          </a:p>
          <a:p>
            <a:pPr marL="685800" lvl="1" indent="-342900">
              <a:buFont typeface="Arial" panose="020B0604020202020204" pitchFamily="34" charset="0"/>
              <a:buChar char="•"/>
            </a:pPr>
            <a:r>
              <a:rPr lang="en-GB" sz="1100" dirty="0"/>
              <a:t>A neural network designed for processing inputs that have a grid-like topology, such as images. CNNs are often used for visual perception tasks in reinforcement learning.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Recurrent neural network (RNN): </a:t>
            </a:r>
          </a:p>
          <a:p>
            <a:pPr marL="685800" lvl="1" indent="-342900">
              <a:buFont typeface="Arial" panose="020B0604020202020204" pitchFamily="34" charset="0"/>
              <a:buChar char="•"/>
            </a:pPr>
            <a:r>
              <a:rPr lang="en-GB" sz="1100" dirty="0"/>
              <a:t>A neural network with feedback connections that allow it to process sequences of inputs. RNNs are often used for tasks that involve temporal dependencies in reinforcement learning.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FF00"/>
                </a:highlight>
              </a:rPr>
              <a:t>Long Short-Term Memory (LSTM): </a:t>
            </a:r>
          </a:p>
          <a:p>
            <a:pPr marL="685800" lvl="1" indent="-342900">
              <a:buFont typeface="Arial" panose="020B0604020202020204" pitchFamily="34" charset="0"/>
              <a:buChar char="•"/>
            </a:pPr>
            <a:r>
              <a:rPr lang="en-GB" sz="1100" dirty="0"/>
              <a:t>A type of RNN that is designed to capture long-term dependencies in sequential data. LSTMs are often used for </a:t>
            </a:r>
            <a:r>
              <a:rPr lang="en-GB" sz="1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tasks that require memory in reinforcement learning</a:t>
            </a:r>
            <a:r>
              <a:rPr lang="en-GB" sz="11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Transformer Network (TN):</a:t>
            </a:r>
          </a:p>
          <a:p>
            <a:pPr marL="685800" lvl="1" indent="-342900">
              <a:buFont typeface="Arial" panose="020B0604020202020204" pitchFamily="34" charset="0"/>
              <a:buChar char="•"/>
            </a:pPr>
            <a:r>
              <a:rPr lang="en-GB" sz="1100" dirty="0"/>
              <a:t>The Transformer Neural Network is a novel architecture that aims to solve sequence-to-sequence tasks while handling long-range dependencies with ease. It was proposed in the paper “Attention Is All You Need” 2017.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7274466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1425AB27-5771-3EDD-2A86-B27EB4C12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7905" y="304203"/>
            <a:ext cx="8442713" cy="635001"/>
          </a:xfrm>
        </p:spPr>
        <p:txBody>
          <a:bodyPr/>
          <a:lstStyle/>
          <a:p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Understanding Neural Networks: Forecasting example</a:t>
            </a:r>
            <a:endParaRPr lang="en-GB" sz="32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47145CE2-5350-8345-80FA-3CC5D1BF0A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7751" y="3695740"/>
            <a:ext cx="4436662" cy="2858057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EB4B3B41-ED8C-D8C8-9DD0-7E1C324BD0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3878" y="2062438"/>
            <a:ext cx="695563" cy="761772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7BA9048-D42B-717E-8C92-35B4519032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690" y="3739049"/>
            <a:ext cx="2606163" cy="643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ultilayer perceptron tutorial - Building one from scratch in Python">
            <a:extLst>
              <a:ext uri="{FF2B5EF4-FFF2-40B4-BE49-F238E27FC236}">
                <a16:creationId xmlns:a16="http://schemas.microsoft.com/office/drawing/2014/main" id="{F455B28D-2571-1F2B-31BD-79A80AA10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1119" y="1976284"/>
            <a:ext cx="2828142" cy="194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61679E2C-E17A-3C72-DA3C-8A3D84F1CC4F}"/>
              </a:ext>
            </a:extLst>
          </p:cNvPr>
          <p:cNvCxnSpPr/>
          <p:nvPr/>
        </p:nvCxnSpPr>
        <p:spPr>
          <a:xfrm>
            <a:off x="3151853" y="2966394"/>
            <a:ext cx="648929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Conector: angular 13">
            <a:extLst>
              <a:ext uri="{FF2B5EF4-FFF2-40B4-BE49-F238E27FC236}">
                <a16:creationId xmlns:a16="http://schemas.microsoft.com/office/drawing/2014/main" id="{9A14108D-A97F-B6F4-3663-A100B644F363}"/>
              </a:ext>
            </a:extLst>
          </p:cNvPr>
          <p:cNvCxnSpPr>
            <a:stCxn id="1028" idx="3"/>
            <a:endCxn id="2" idx="0"/>
          </p:cNvCxnSpPr>
          <p:nvPr/>
        </p:nvCxnSpPr>
        <p:spPr>
          <a:xfrm>
            <a:off x="6879261" y="2947834"/>
            <a:ext cx="2306821" cy="747906"/>
          </a:xfrm>
          <a:prstGeom prst="bentConnector2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26474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1425AB27-5771-3EDD-2A86-B27EB4C12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7906" y="304203"/>
            <a:ext cx="3270946" cy="635001"/>
          </a:xfrm>
        </p:spPr>
        <p:txBody>
          <a:bodyPr/>
          <a:lstStyle/>
          <a:p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Research Plan</a:t>
            </a:r>
            <a:endParaRPr lang="en-GB" sz="32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graphicFrame>
        <p:nvGraphicFramePr>
          <p:cNvPr id="2" name="Objeto 1">
            <a:extLst>
              <a:ext uri="{FF2B5EF4-FFF2-40B4-BE49-F238E27FC236}">
                <a16:creationId xmlns:a16="http://schemas.microsoft.com/office/drawing/2014/main" id="{0AB77277-067D-780D-29AF-CFCDEA79282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7927758"/>
              </p:ext>
            </p:extLst>
          </p:nvPr>
        </p:nvGraphicFramePr>
        <p:xfrm>
          <a:off x="2657475" y="939800"/>
          <a:ext cx="9477375" cy="5343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9477205" imgH="5343498" progId="Excel.Sheet.12">
                  <p:embed/>
                </p:oleObj>
              </mc:Choice>
              <mc:Fallback>
                <p:oleObj name="Worksheet" r:id="rId2" imgW="9477205" imgH="5343498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657475" y="939800"/>
                        <a:ext cx="9477375" cy="5343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49178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1425AB27-5771-3EDD-2A86-B27EB4C12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7906" y="304203"/>
            <a:ext cx="3270946" cy="635001"/>
          </a:xfrm>
        </p:spPr>
        <p:txBody>
          <a:bodyPr/>
          <a:lstStyle/>
          <a:p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Research Plan</a:t>
            </a:r>
            <a:endParaRPr lang="en-GB" sz="32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1631FF26-648E-4F67-FBCA-185AA7E313FF}"/>
              </a:ext>
            </a:extLst>
          </p:cNvPr>
          <p:cNvSpPr txBox="1"/>
          <p:nvPr/>
        </p:nvSpPr>
        <p:spPr>
          <a:xfrm>
            <a:off x="1307691" y="2748101"/>
            <a:ext cx="9242322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85800" lvl="1" indent="-342900">
              <a:buFont typeface="Arial" panose="020B0604020202020204" pitchFamily="34" charset="0"/>
              <a:buChar char="•"/>
            </a:pPr>
            <a:r>
              <a:rPr lang="en-GB" sz="1400" b="1" dirty="0"/>
              <a:t>Stage 0: Understanding neural networks</a:t>
            </a:r>
          </a:p>
          <a:p>
            <a:pPr marL="1028700" lvl="2" indent="-342900">
              <a:buFont typeface="+mj-lt"/>
              <a:buAutoNum type="arabicPeriod"/>
            </a:pPr>
            <a:r>
              <a:rPr lang="en-GB" sz="1200" dirty="0"/>
              <a:t>Develop a neural </a:t>
            </a:r>
          </a:p>
          <a:p>
            <a:pPr marL="1028700" lvl="2" indent="-342900">
              <a:buFont typeface="+mj-lt"/>
              <a:buAutoNum type="arabicPeriod"/>
            </a:pPr>
            <a:r>
              <a:rPr lang="en-GB" sz="1200" dirty="0"/>
              <a:t>Literature Review:</a:t>
            </a:r>
          </a:p>
          <a:p>
            <a:pPr marL="1371600" lvl="3" indent="-342900">
              <a:buFont typeface="+mj-lt"/>
              <a:buAutoNum type="arabicPeriod"/>
            </a:pPr>
            <a:r>
              <a:rPr lang="en-GB" sz="1200" dirty="0"/>
              <a:t>Review of learning-assisted approaches</a:t>
            </a:r>
          </a:p>
          <a:p>
            <a:pPr marL="1371600" lvl="3" indent="-342900">
              <a:buFont typeface="+mj-lt"/>
              <a:buAutoNum type="arabicPeriod"/>
            </a:pPr>
            <a:r>
              <a:rPr lang="en-GB" sz="1200" dirty="0"/>
              <a:t>Review of learning-assisted power system optimization</a:t>
            </a:r>
          </a:p>
          <a:p>
            <a:pPr marL="1371600" lvl="3" indent="-342900">
              <a:buFont typeface="+mj-lt"/>
              <a:buAutoNum type="arabicPeriod"/>
            </a:pPr>
            <a:r>
              <a:rPr lang="en-GB" sz="1200" dirty="0"/>
              <a:t>Review of neural networks</a:t>
            </a:r>
          </a:p>
          <a:p>
            <a:pPr marL="1028700" lvl="2" indent="-342900">
              <a:buFont typeface="+mj-lt"/>
              <a:buAutoNum type="arabicPeriod"/>
            </a:pPr>
            <a:r>
              <a:rPr lang="en-GB" sz="1200" dirty="0"/>
              <a:t>Using Python and </a:t>
            </a:r>
            <a:r>
              <a:rPr lang="en-GB" sz="1200" dirty="0" err="1"/>
              <a:t>PyTorch</a:t>
            </a:r>
            <a:r>
              <a:rPr lang="en-GB" sz="1200" dirty="0"/>
              <a:t> (Ruben’s suggestion), steps:</a:t>
            </a:r>
          </a:p>
          <a:p>
            <a:pPr marL="1371600" lvl="3" indent="-342900">
              <a:buFont typeface="+mj-lt"/>
              <a:buAutoNum type="arabicPeriod"/>
            </a:pPr>
            <a:r>
              <a:rPr lang="en-GB" sz="1200" dirty="0"/>
              <a:t>First, install </a:t>
            </a:r>
            <a:r>
              <a:rPr lang="en-GB" sz="1200" dirty="0" err="1"/>
              <a:t>PyTorch</a:t>
            </a:r>
            <a:r>
              <a:rPr lang="en-GB" sz="1200" dirty="0"/>
              <a:t>. (You can follow the official </a:t>
            </a:r>
            <a:r>
              <a:rPr lang="en-GB" sz="1200" dirty="0" err="1"/>
              <a:t>PyTorch</a:t>
            </a:r>
            <a:r>
              <a:rPr lang="en-GB" sz="1200" dirty="0"/>
              <a:t> installation guide for this).</a:t>
            </a:r>
          </a:p>
          <a:p>
            <a:pPr marL="1371600" lvl="3" indent="-342900">
              <a:buFont typeface="+mj-lt"/>
              <a:buAutoNum type="arabicPeriod"/>
            </a:pPr>
            <a:r>
              <a:rPr lang="en-GB" sz="1200" dirty="0"/>
              <a:t>Once you have installed </a:t>
            </a:r>
            <a:r>
              <a:rPr lang="en-GB" sz="1200" dirty="0" err="1"/>
              <a:t>PyTorch</a:t>
            </a:r>
            <a:r>
              <a:rPr lang="en-GB" sz="1200" dirty="0"/>
              <a:t>, you can validate the installation by running a small program in </a:t>
            </a:r>
            <a:r>
              <a:rPr lang="en-GB" sz="1200" dirty="0" err="1"/>
              <a:t>PyTorch</a:t>
            </a:r>
            <a:r>
              <a:rPr lang="en-GB" sz="1200" dirty="0"/>
              <a:t> as a non-root user 1. This will ensure that </a:t>
            </a:r>
            <a:r>
              <a:rPr lang="en-GB" sz="1200" dirty="0" err="1"/>
              <a:t>PyTorch</a:t>
            </a:r>
            <a:r>
              <a:rPr lang="en-GB" sz="1200" dirty="0"/>
              <a:t> has been installed correctly.</a:t>
            </a:r>
            <a:endParaRPr lang="en-GB" sz="1400" dirty="0"/>
          </a:p>
          <a:p>
            <a:pPr marL="1371600" lvl="3" indent="-342900">
              <a:buFont typeface="+mj-lt"/>
              <a:buAutoNum type="arabicPeriod"/>
            </a:pPr>
            <a:r>
              <a:rPr lang="en-GB" sz="1200" dirty="0"/>
              <a:t>After validating the installation of </a:t>
            </a:r>
            <a:r>
              <a:rPr lang="en-GB" sz="1200" dirty="0" err="1"/>
              <a:t>PyTorch</a:t>
            </a:r>
            <a:r>
              <a:rPr lang="en-GB" sz="1200" dirty="0"/>
              <a:t>, you can start using it for image classification . You can also learn about tensors, datasets and </a:t>
            </a:r>
            <a:r>
              <a:rPr lang="en-GB" sz="1200" dirty="0" err="1"/>
              <a:t>dataloaders</a:t>
            </a:r>
            <a:r>
              <a:rPr lang="en-GB" sz="1200" dirty="0"/>
              <a:t>, transforms, building models, automatic differentiation, optimization loop, saving/loading and using models from the official </a:t>
            </a:r>
            <a:r>
              <a:rPr lang="en-GB" sz="1200" dirty="0" err="1"/>
              <a:t>PyTorch</a:t>
            </a:r>
            <a:r>
              <a:rPr lang="en-GB" sz="1200" dirty="0"/>
              <a:t> tutorials.</a:t>
            </a:r>
          </a:p>
          <a:p>
            <a:pPr marL="685800" lvl="1" indent="-342900">
              <a:buFont typeface="Arial" panose="020B0604020202020204" pitchFamily="34" charset="0"/>
              <a:buChar char="•"/>
            </a:pPr>
            <a:r>
              <a:rPr lang="en-GB" sz="1400" b="1" dirty="0"/>
              <a:t>Step 2:</a:t>
            </a:r>
          </a:p>
          <a:p>
            <a:pPr marL="1028700" lvl="2" indent="-342900">
              <a:buFont typeface="Arial" panose="020B0604020202020204" pitchFamily="34" charset="0"/>
              <a:buChar char="•"/>
            </a:pPr>
            <a:r>
              <a:rPr lang="en-GB" sz="1400" b="1" dirty="0"/>
              <a:t>Design my own IA-based method.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endParaRPr lang="en-US" sz="1400" b="1" dirty="0"/>
          </a:p>
        </p:txBody>
      </p:sp>
      <p:graphicFrame>
        <p:nvGraphicFramePr>
          <p:cNvPr id="2" name="Objeto 1">
            <a:extLst>
              <a:ext uri="{FF2B5EF4-FFF2-40B4-BE49-F238E27FC236}">
                <a16:creationId xmlns:a16="http://schemas.microsoft.com/office/drawing/2014/main" id="{0AB77277-067D-780D-29AF-CFCDEA79282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657475" y="939800"/>
          <a:ext cx="10344150" cy="5343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10344210" imgH="5343498" progId="Excel.Sheet.12">
                  <p:embed/>
                </p:oleObj>
              </mc:Choice>
              <mc:Fallback>
                <p:oleObj name="Worksheet" r:id="rId2" imgW="10344210" imgH="5343498" progId="Excel.Sheet.12">
                  <p:embed/>
                  <p:pic>
                    <p:nvPicPr>
                      <p:cNvPr id="2" name="Objeto 1">
                        <a:extLst>
                          <a:ext uri="{FF2B5EF4-FFF2-40B4-BE49-F238E27FC236}">
                            <a16:creationId xmlns:a16="http://schemas.microsoft.com/office/drawing/2014/main" id="{0AB77277-067D-780D-29AF-CFCDEA79282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657475" y="939800"/>
                        <a:ext cx="10344150" cy="5343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800586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B72E661A-868A-A4A1-5344-48F01B185C49}"/>
              </a:ext>
            </a:extLst>
          </p:cNvPr>
          <p:cNvSpPr/>
          <p:nvPr/>
        </p:nvSpPr>
        <p:spPr>
          <a:xfrm>
            <a:off x="2657906" y="786582"/>
            <a:ext cx="8141110" cy="1677334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1425AB27-5771-3EDD-2A86-B27EB4C12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7906" y="304203"/>
            <a:ext cx="3270946" cy="635001"/>
          </a:xfrm>
        </p:spPr>
        <p:txBody>
          <a:bodyPr/>
          <a:lstStyle/>
          <a:p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Proposal: Part 2</a:t>
            </a:r>
            <a:endParaRPr lang="en-GB" sz="32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36499F13-4337-06B0-77D3-29B210B8A6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5578" y="1044399"/>
            <a:ext cx="4500899" cy="1165094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21906418-C530-91EA-5821-D7C7F665B653}"/>
              </a:ext>
            </a:extLst>
          </p:cNvPr>
          <p:cNvSpPr txBox="1"/>
          <p:nvPr/>
        </p:nvSpPr>
        <p:spPr>
          <a:xfrm>
            <a:off x="2657906" y="6030577"/>
            <a:ext cx="929812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[1] </a:t>
            </a:r>
            <a:r>
              <a:rPr lang="en-GB" sz="1050" dirty="0"/>
              <a:t>Chen, Xin, et al. "Reinforcement learning for selective key applications in power systems: Recent advances and future challenges." IEEE Transactions on Smart Grid (2022).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77E48F4C-E8F5-ACF3-1DCC-53AB536EB350}"/>
              </a:ext>
            </a:extLst>
          </p:cNvPr>
          <p:cNvSpPr txBox="1"/>
          <p:nvPr/>
        </p:nvSpPr>
        <p:spPr>
          <a:xfrm>
            <a:off x="3325578" y="2209999"/>
            <a:ext cx="609600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s-ES"/>
            </a:defPPr>
            <a:lvl1pPr>
              <a:defRPr sz="1400"/>
            </a:lvl1pPr>
          </a:lstStyle>
          <a:p>
            <a:r>
              <a:rPr lang="en-GB" sz="1050" dirty="0"/>
              <a:t>RL schemes for the control and decision-making in power systems </a:t>
            </a:r>
            <a:r>
              <a:rPr lang="en-GB" sz="1050" b="1" dirty="0"/>
              <a:t>(figure taken from [1])</a:t>
            </a:r>
            <a:r>
              <a:rPr lang="en-GB" sz="1050" dirty="0"/>
              <a:t>.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4AAEBC0C-A6C2-F229-8753-990EED143C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8720" y="2768436"/>
            <a:ext cx="3920263" cy="3166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4587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ángulo 22">
            <a:extLst>
              <a:ext uri="{FF2B5EF4-FFF2-40B4-BE49-F238E27FC236}">
                <a16:creationId xmlns:a16="http://schemas.microsoft.com/office/drawing/2014/main" id="{B70F87D0-1123-4010-8D75-1A67D7C98607}"/>
              </a:ext>
            </a:extLst>
          </p:cNvPr>
          <p:cNvSpPr/>
          <p:nvPr/>
        </p:nvSpPr>
        <p:spPr>
          <a:xfrm>
            <a:off x="2825411" y="129241"/>
            <a:ext cx="3441163" cy="2987375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F3D8018A-E878-4200-AD3A-617CD7D0CF07}"/>
              </a:ext>
            </a:extLst>
          </p:cNvPr>
          <p:cNvCxnSpPr/>
          <p:nvPr/>
        </p:nvCxnSpPr>
        <p:spPr>
          <a:xfrm>
            <a:off x="6325299" y="33556"/>
            <a:ext cx="0" cy="6459523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FA45DCEB-4950-415C-8043-DB10062ECA21}"/>
              </a:ext>
            </a:extLst>
          </p:cNvPr>
          <p:cNvCxnSpPr>
            <a:cxnSpLocks/>
          </p:cNvCxnSpPr>
          <p:nvPr/>
        </p:nvCxnSpPr>
        <p:spPr>
          <a:xfrm flipV="1">
            <a:off x="2887208" y="3263317"/>
            <a:ext cx="8783277" cy="1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Rectángulo 8">
            <a:extLst>
              <a:ext uri="{FF2B5EF4-FFF2-40B4-BE49-F238E27FC236}">
                <a16:creationId xmlns:a16="http://schemas.microsoft.com/office/drawing/2014/main" id="{B3808FD4-E85C-4744-8FE4-E2A1469C9031}"/>
              </a:ext>
            </a:extLst>
          </p:cNvPr>
          <p:cNvSpPr/>
          <p:nvPr/>
        </p:nvSpPr>
        <p:spPr>
          <a:xfrm>
            <a:off x="2825411" y="129241"/>
            <a:ext cx="327058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chemeClr val="accent1">
                    <a:lumMod val="75000"/>
                  </a:schemeClr>
                </a:solidFill>
              </a:rPr>
              <a:t>Reduction techniques of the problem size</a:t>
            </a:r>
            <a:endParaRPr lang="en-US" sz="1800" dirty="0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803E298D-4DEE-4D94-9853-5A8A1CC1D5E1}"/>
              </a:ext>
            </a:extLst>
          </p:cNvPr>
          <p:cNvSpPr/>
          <p:nvPr/>
        </p:nvSpPr>
        <p:spPr>
          <a:xfrm>
            <a:off x="6554605" y="129241"/>
            <a:ext cx="524870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chemeClr val="accent1">
                    <a:lumMod val="75000"/>
                  </a:schemeClr>
                </a:solidFill>
              </a:rPr>
              <a:t>Transmission grid modelling</a:t>
            </a:r>
            <a:endParaRPr lang="en-US" sz="1800" dirty="0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37BEA808-E78F-41EE-A3EC-64E1C3F15910}"/>
              </a:ext>
            </a:extLst>
          </p:cNvPr>
          <p:cNvSpPr/>
          <p:nvPr/>
        </p:nvSpPr>
        <p:spPr>
          <a:xfrm>
            <a:off x="2825411" y="3410017"/>
            <a:ext cx="32705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800" dirty="0">
                <a:solidFill>
                  <a:schemeClr val="accent1">
                    <a:lumMod val="75000"/>
                  </a:schemeClr>
                </a:solidFill>
              </a:rPr>
              <a:t>Central and Local Flexibility </a:t>
            </a:r>
            <a:endParaRPr lang="en-US" sz="1600" dirty="0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CE6294A6-107E-4C97-B9FF-B140ED649E9E}"/>
              </a:ext>
            </a:extLst>
          </p:cNvPr>
          <p:cNvSpPr/>
          <p:nvPr/>
        </p:nvSpPr>
        <p:spPr>
          <a:xfrm>
            <a:off x="6554605" y="3410017"/>
            <a:ext cx="32705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800" dirty="0">
                <a:solidFill>
                  <a:schemeClr val="accent1">
                    <a:lumMod val="75000"/>
                  </a:schemeClr>
                </a:solidFill>
              </a:rPr>
              <a:t>Model</a:t>
            </a:r>
            <a:endParaRPr lang="en-US" sz="1600" dirty="0"/>
          </a:p>
        </p:txBody>
      </p:sp>
      <p:pic>
        <p:nvPicPr>
          <p:cNvPr id="1026" name="Picture 2" descr="logo">
            <a:extLst>
              <a:ext uri="{FF2B5EF4-FFF2-40B4-BE49-F238E27FC236}">
                <a16:creationId xmlns:a16="http://schemas.microsoft.com/office/drawing/2014/main" id="{B7F07175-4880-4998-AACB-AEFAA82368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4605" y="3926048"/>
            <a:ext cx="2214692" cy="1370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yomo">
            <a:extLst>
              <a:ext uri="{FF2B5EF4-FFF2-40B4-BE49-F238E27FC236}">
                <a16:creationId xmlns:a16="http://schemas.microsoft.com/office/drawing/2014/main" id="{9AF925FF-9C70-4CBD-AF0E-AED791C45F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8602" y="4001419"/>
            <a:ext cx="2456575" cy="77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Gráfico 20">
            <a:extLst>
              <a:ext uri="{FF2B5EF4-FFF2-40B4-BE49-F238E27FC236}">
                <a16:creationId xmlns:a16="http://schemas.microsoft.com/office/drawing/2014/main" id="{66956338-495D-4E0B-B7C3-F55B10A935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310117" y="5154251"/>
            <a:ext cx="1370277" cy="1370277"/>
          </a:xfrm>
          <a:prstGeom prst="rect">
            <a:avLst/>
          </a:prstGeom>
        </p:spPr>
      </p:pic>
      <p:sp>
        <p:nvSpPr>
          <p:cNvPr id="22" name="CuadroTexto 21">
            <a:extLst>
              <a:ext uri="{FF2B5EF4-FFF2-40B4-BE49-F238E27FC236}">
                <a16:creationId xmlns:a16="http://schemas.microsoft.com/office/drawing/2014/main" id="{29C891FC-4F63-4EE9-B3F9-981290FF8EA1}"/>
              </a:ext>
            </a:extLst>
          </p:cNvPr>
          <p:cNvSpPr txBox="1"/>
          <p:nvPr/>
        </p:nvSpPr>
        <p:spPr>
          <a:xfrm>
            <a:off x="2825412" y="922271"/>
            <a:ext cx="3441164" cy="19620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Temporal reduction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dirty="0"/>
              <a:t>Representative stage (periods) with chronological interdependency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Search-space reduction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dirty="0"/>
              <a:t>Portfolio projects (decision variable clustering) based on game theory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15648A27-883F-4502-95E0-EB30801B7B30}"/>
              </a:ext>
            </a:extLst>
          </p:cNvPr>
          <p:cNvSpPr txBox="1"/>
          <p:nvPr/>
        </p:nvSpPr>
        <p:spPr>
          <a:xfrm>
            <a:off x="6554604" y="922271"/>
            <a:ext cx="5345175" cy="19620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AC-OPF within the TEP problem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dirty="0"/>
              <a:t>An improved linear AC-OPF model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US" dirty="0"/>
              <a:t>Based on the branch flow model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dirty="0"/>
              <a:t>A SOCP AC-OPF model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US" dirty="0"/>
              <a:t>Based on the Line-Wise model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dirty="0"/>
              <a:t>It allows us: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US" dirty="0"/>
              <a:t>Investment in Reactive power compensation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US" dirty="0"/>
              <a:t>To verify the accuracy and feasibility of the solution obtained</a:t>
            </a: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10CBEBEF-231F-4C83-868D-10750E1AA014}"/>
              </a:ext>
            </a:extLst>
          </p:cNvPr>
          <p:cNvSpPr txBox="1"/>
          <p:nvPr/>
        </p:nvSpPr>
        <p:spPr>
          <a:xfrm>
            <a:off x="2825412" y="3779349"/>
            <a:ext cx="3441164" cy="2377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Central flexibility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dirty="0"/>
              <a:t>Management of hydro reservoirs, PSH, batteries, etc.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Local flexibility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dirty="0"/>
              <a:t>Demand-side management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dirty="0"/>
              <a:t>Bi-level model considering distribution grid and microgrids as well as local flexibility schemes.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29E51938-FF13-4556-9DDB-1C029E6A3301}"/>
              </a:ext>
            </a:extLst>
          </p:cNvPr>
          <p:cNvSpPr txBox="1"/>
          <p:nvPr/>
        </p:nvSpPr>
        <p:spPr>
          <a:xfrm>
            <a:off x="6554604" y="5154251"/>
            <a:ext cx="3441164" cy="1131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Multi-stage transmission expansion planning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Hourly resolution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Storage management and investment</a:t>
            </a:r>
          </a:p>
        </p:txBody>
      </p:sp>
    </p:spTree>
    <p:extLst>
      <p:ext uri="{BB962C8B-B14F-4D97-AF65-F5344CB8AC3E}">
        <p14:creationId xmlns:p14="http://schemas.microsoft.com/office/powerpoint/2010/main" val="23916816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1425AB27-5771-3EDD-2A86-B27EB4C12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8912" y="214958"/>
            <a:ext cx="9258785" cy="635001"/>
          </a:xfrm>
        </p:spPr>
        <p:txBody>
          <a:bodyPr/>
          <a:lstStyle/>
          <a:p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A Learning-Assisted Optimization Model for Power System Planning</a:t>
            </a:r>
            <a:endParaRPr lang="en-GB" sz="32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graphicFrame>
        <p:nvGraphicFramePr>
          <p:cNvPr id="8" name="Diagrama 7">
            <a:extLst>
              <a:ext uri="{FF2B5EF4-FFF2-40B4-BE49-F238E27FC236}">
                <a16:creationId xmlns:a16="http://schemas.microsoft.com/office/drawing/2014/main" id="{78F8EBFD-20CD-1B2D-F162-18C98B2902F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15557203"/>
              </p:ext>
            </p:extLst>
          </p:nvPr>
        </p:nvGraphicFramePr>
        <p:xfrm>
          <a:off x="465311" y="1789471"/>
          <a:ext cx="11392385" cy="45184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769363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9DF7ACAB-230D-101C-6EC9-C96A2A48DF6D}"/>
              </a:ext>
            </a:extLst>
          </p:cNvPr>
          <p:cNvSpPr txBox="1"/>
          <p:nvPr/>
        </p:nvSpPr>
        <p:spPr>
          <a:xfrm>
            <a:off x="3043526" y="1861838"/>
            <a:ext cx="3441164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Temporal reduction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dirty="0"/>
              <a:t>What data to use for it?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US" dirty="0"/>
              <a:t>Ex-ante or ex-post?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US" dirty="0"/>
              <a:t>correlations?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dirty="0"/>
              <a:t>Clustering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US" dirty="0"/>
              <a:t>Heuristic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US" dirty="0"/>
              <a:t>Optimization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dirty="0"/>
              <a:t>Relation between periods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US" dirty="0"/>
              <a:t>Transition matrices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D0085AC7-4C1D-95CD-B4E0-1BAD7EBEF0AB}"/>
              </a:ext>
            </a:extLst>
          </p:cNvPr>
          <p:cNvSpPr txBox="1"/>
          <p:nvPr/>
        </p:nvSpPr>
        <p:spPr>
          <a:xfrm>
            <a:off x="7246411" y="1861838"/>
            <a:ext cx="3441164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Robustness of the clustering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dirty="0"/>
              <a:t>Multiple Scenarios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dirty="0"/>
              <a:t>Multiple periods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Stability of the representative periods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66BA91A9-EDF4-583B-0BE6-DBED3FDAF8CF}"/>
              </a:ext>
            </a:extLst>
          </p:cNvPr>
          <p:cNvSpPr txBox="1"/>
          <p:nvPr/>
        </p:nvSpPr>
        <p:spPr>
          <a:xfrm>
            <a:off x="7246411" y="3237632"/>
            <a:ext cx="3441164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Stochastic multi-period transmission expansion planning with suitable representative periods</a:t>
            </a:r>
          </a:p>
        </p:txBody>
      </p:sp>
    </p:spTree>
    <p:extLst>
      <p:ext uri="{BB962C8B-B14F-4D97-AF65-F5344CB8AC3E}">
        <p14:creationId xmlns:p14="http://schemas.microsoft.com/office/powerpoint/2010/main" val="23072375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5">
            <a:extLst>
              <a:ext uri="{FF2B5EF4-FFF2-40B4-BE49-F238E27FC236}">
                <a16:creationId xmlns:a16="http://schemas.microsoft.com/office/drawing/2014/main" id="{2F368315-7A76-44E0-B542-9028880F9041}"/>
              </a:ext>
            </a:extLst>
          </p:cNvPr>
          <p:cNvSpPr txBox="1">
            <a:spLocks/>
          </p:cNvSpPr>
          <p:nvPr/>
        </p:nvSpPr>
        <p:spPr>
          <a:xfrm>
            <a:off x="2608976" y="2433650"/>
            <a:ext cx="9413690" cy="1811179"/>
          </a:xfrm>
          <a:prstGeom prst="rect">
            <a:avLst/>
          </a:prstGeom>
        </p:spPr>
        <p:txBody>
          <a:bodyPr/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33" b="0" kern="1200">
                <a:solidFill>
                  <a:srgbClr val="F6B729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3600" dirty="0">
                <a:solidFill>
                  <a:schemeClr val="accent1">
                    <a:lumMod val="75000"/>
                  </a:schemeClr>
                </a:solidFill>
              </a:rPr>
              <a:t>Joint Research Work:</a:t>
            </a:r>
          </a:p>
          <a:p>
            <a:r>
              <a:rPr lang="en-GB" sz="3200" i="1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Introducing Learning Algorithms within an Operational State Aggregation Method for Power System Planning</a:t>
            </a:r>
          </a:p>
        </p:txBody>
      </p:sp>
    </p:spTree>
    <p:extLst>
      <p:ext uri="{BB962C8B-B14F-4D97-AF65-F5344CB8AC3E}">
        <p14:creationId xmlns:p14="http://schemas.microsoft.com/office/powerpoint/2010/main" val="28753478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1425AB27-5771-3EDD-2A86-B27EB4C12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5390" y="304800"/>
            <a:ext cx="9160784" cy="635001"/>
          </a:xfrm>
        </p:spPr>
        <p:txBody>
          <a:bodyPr/>
          <a:lstStyle/>
          <a:p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Problem Definition</a:t>
            </a:r>
            <a:endParaRPr lang="en-GB" sz="32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16134438-8425-6813-1816-ED26A8B1C768}"/>
              </a:ext>
            </a:extLst>
          </p:cNvPr>
          <p:cNvSpPr txBox="1"/>
          <p:nvPr/>
        </p:nvSpPr>
        <p:spPr>
          <a:xfrm>
            <a:off x="290493" y="1859340"/>
            <a:ext cx="1130174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sz="1600" b="0" dirty="0"/>
              <a:t>To solve our problems: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Kristof: GEP with Representative Areas (Geographical aggregation considering weather area)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Erik: TEP with Representative Weeks of 24 hours</a:t>
            </a:r>
          </a:p>
          <a:p>
            <a:pPr marL="1314450" lvl="3" indent="-285750">
              <a:buFont typeface="Arial" panose="020B0604020202020204" pitchFamily="34" charset="0"/>
              <a:buChar char="•"/>
            </a:pPr>
            <a:r>
              <a:rPr lang="en-US" sz="1600" dirty="0"/>
              <a:t>Considering AC-OPF (4-6 times of the TEP with DC-OPF)</a:t>
            </a:r>
          </a:p>
          <a:p>
            <a:pPr lvl="2"/>
            <a:endParaRPr lang="en-US" sz="1600"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4CA73487-E68C-2AB1-5893-65C293447735}"/>
              </a:ext>
            </a:extLst>
          </p:cNvPr>
          <p:cNvSpPr txBox="1"/>
          <p:nvPr/>
        </p:nvSpPr>
        <p:spPr>
          <a:xfrm>
            <a:off x="2608976" y="5599093"/>
            <a:ext cx="60960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*</a:t>
            </a:r>
            <a:r>
              <a:rPr lang="en-US" sz="1400" b="1" dirty="0"/>
              <a:t>ESOM</a:t>
            </a:r>
            <a:r>
              <a:rPr lang="en-US" sz="1400" dirty="0"/>
              <a:t>: </a:t>
            </a:r>
            <a:r>
              <a:rPr lang="en-US" sz="1400" b="1" dirty="0"/>
              <a:t>E</a:t>
            </a:r>
            <a:r>
              <a:rPr lang="en-US" sz="1400" dirty="0"/>
              <a:t>nergy </a:t>
            </a:r>
            <a:r>
              <a:rPr lang="en-US" sz="1400" b="1" dirty="0"/>
              <a:t>S</a:t>
            </a:r>
            <a:r>
              <a:rPr lang="en-US" sz="1400" dirty="0"/>
              <a:t>ystem </a:t>
            </a:r>
            <a:r>
              <a:rPr lang="en-US" sz="1400" b="1" dirty="0"/>
              <a:t>O</a:t>
            </a:r>
            <a:r>
              <a:rPr lang="en-US" sz="1400" dirty="0"/>
              <a:t>ptimization </a:t>
            </a:r>
            <a:r>
              <a:rPr lang="en-US" sz="1400" b="1" dirty="0"/>
              <a:t>M</a:t>
            </a:r>
            <a:r>
              <a:rPr lang="en-US" sz="1400" dirty="0"/>
              <a:t>odel</a:t>
            </a:r>
          </a:p>
          <a:p>
            <a:r>
              <a:rPr lang="en-US" sz="1400" dirty="0"/>
              <a:t>*</a:t>
            </a:r>
            <a:r>
              <a:rPr lang="en-US" sz="1400" b="1" dirty="0"/>
              <a:t>GEP</a:t>
            </a:r>
            <a:r>
              <a:rPr lang="en-US" sz="1400" dirty="0"/>
              <a:t>: </a:t>
            </a:r>
            <a:r>
              <a:rPr lang="en-US" sz="1400" b="1" dirty="0"/>
              <a:t>G</a:t>
            </a:r>
            <a:r>
              <a:rPr lang="en-US" sz="1400" dirty="0"/>
              <a:t>eneration &amp; </a:t>
            </a:r>
            <a:r>
              <a:rPr lang="en-US" sz="1400" b="1" dirty="0"/>
              <a:t>S</a:t>
            </a:r>
            <a:r>
              <a:rPr lang="en-US" sz="1400" dirty="0"/>
              <a:t>torage </a:t>
            </a:r>
            <a:r>
              <a:rPr lang="en-US" sz="1400" b="1" dirty="0"/>
              <a:t>E</a:t>
            </a:r>
            <a:r>
              <a:rPr lang="en-US" sz="1400" dirty="0"/>
              <a:t>xpansion </a:t>
            </a:r>
            <a:r>
              <a:rPr lang="en-US" sz="1400" b="1" dirty="0"/>
              <a:t>P</a:t>
            </a:r>
            <a:r>
              <a:rPr lang="en-US" sz="1400" dirty="0"/>
              <a:t>lanning</a:t>
            </a:r>
          </a:p>
          <a:p>
            <a:r>
              <a:rPr lang="en-US" sz="1400" dirty="0"/>
              <a:t>*</a:t>
            </a:r>
            <a:r>
              <a:rPr lang="en-US" sz="1400" b="1" dirty="0"/>
              <a:t>TEP</a:t>
            </a:r>
            <a:r>
              <a:rPr lang="en-US" sz="1400" dirty="0"/>
              <a:t>: </a:t>
            </a:r>
            <a:r>
              <a:rPr lang="en-US" sz="1400" b="1" dirty="0"/>
              <a:t>T</a:t>
            </a:r>
            <a:r>
              <a:rPr lang="en-US" sz="1400" dirty="0"/>
              <a:t>ransmission </a:t>
            </a:r>
            <a:r>
              <a:rPr lang="en-US" sz="1400" b="1" dirty="0"/>
              <a:t>E</a:t>
            </a:r>
            <a:r>
              <a:rPr lang="en-US" sz="1400" dirty="0"/>
              <a:t>xpansion </a:t>
            </a:r>
            <a:r>
              <a:rPr lang="en-US" sz="1400" b="1" dirty="0"/>
              <a:t>P</a:t>
            </a:r>
            <a:r>
              <a:rPr lang="en-US" sz="1400" dirty="0"/>
              <a:t>lanning</a:t>
            </a:r>
          </a:p>
          <a:p>
            <a:r>
              <a:rPr lang="en-US" sz="1400" dirty="0"/>
              <a:t>*</a:t>
            </a:r>
            <a:r>
              <a:rPr lang="en-US" sz="1400" b="1" dirty="0"/>
              <a:t>TSA</a:t>
            </a:r>
            <a:r>
              <a:rPr lang="en-US" sz="1400" dirty="0"/>
              <a:t>: </a:t>
            </a:r>
            <a:r>
              <a:rPr lang="en-US" sz="1400" b="1" dirty="0"/>
              <a:t>T</a:t>
            </a:r>
            <a:r>
              <a:rPr lang="en-US" sz="1400" dirty="0"/>
              <a:t>ime </a:t>
            </a:r>
            <a:r>
              <a:rPr lang="en-US" sz="1400" b="1" dirty="0"/>
              <a:t>S</a:t>
            </a:r>
            <a:r>
              <a:rPr lang="en-US" sz="1400" dirty="0"/>
              <a:t>eries </a:t>
            </a:r>
            <a:r>
              <a:rPr lang="en-US" sz="1400" b="1" dirty="0"/>
              <a:t>A</a:t>
            </a:r>
            <a:r>
              <a:rPr lang="en-US" sz="1400" dirty="0"/>
              <a:t>ggregation</a:t>
            </a:r>
            <a:endParaRPr lang="en-GB" sz="1400" dirty="0"/>
          </a:p>
        </p:txBody>
      </p:sp>
      <p:graphicFrame>
        <p:nvGraphicFramePr>
          <p:cNvPr id="3" name="Object 1">
            <a:extLst>
              <a:ext uri="{FF2B5EF4-FFF2-40B4-BE49-F238E27FC236}">
                <a16:creationId xmlns:a16="http://schemas.microsoft.com/office/drawing/2014/main" id="{D88CE1FE-2810-1063-732E-00B6A161004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9713631"/>
              </p:ext>
            </p:extLst>
          </p:nvPr>
        </p:nvGraphicFramePr>
        <p:xfrm>
          <a:off x="1065316" y="3296026"/>
          <a:ext cx="8572500" cy="2105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8572380" imgH="2105247" progId="Excel.Sheet.12">
                  <p:embed/>
                </p:oleObj>
              </mc:Choice>
              <mc:Fallback>
                <p:oleObj name="Worksheet" r:id="rId2" imgW="8572380" imgH="2105247" progId="Excel.Sheet.12">
                  <p:embed/>
                  <p:pic>
                    <p:nvPicPr>
                      <p:cNvPr id="3" name="Object 1">
                        <a:extLst>
                          <a:ext uri="{FF2B5EF4-FFF2-40B4-BE49-F238E27FC236}">
                            <a16:creationId xmlns:a16="http://schemas.microsoft.com/office/drawing/2014/main" id="{D88CE1FE-2810-1063-732E-00B6A161004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065316" y="3296026"/>
                        <a:ext cx="8572500" cy="2105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016913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>
            <a:extLst>
              <a:ext uri="{FF2B5EF4-FFF2-40B4-BE49-F238E27FC236}">
                <a16:creationId xmlns:a16="http://schemas.microsoft.com/office/drawing/2014/main" id="{F54476EA-2E6B-4727-B8E3-9086B99C3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5390" y="304800"/>
            <a:ext cx="9160784" cy="635001"/>
          </a:xfrm>
        </p:spPr>
        <p:txBody>
          <a:bodyPr/>
          <a:lstStyle/>
          <a:p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State-of-the-art</a:t>
            </a:r>
            <a:endParaRPr lang="en-GB" sz="32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8A172AC-DCDA-4CD6-880C-6DB16BD7CC4B}"/>
              </a:ext>
            </a:extLst>
          </p:cNvPr>
          <p:cNvSpPr/>
          <p:nvPr/>
        </p:nvSpPr>
        <p:spPr>
          <a:xfrm>
            <a:off x="199097" y="2101272"/>
            <a:ext cx="2450441" cy="23221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377">
              <a:lnSpc>
                <a:spcPct val="120000"/>
              </a:lnSpc>
              <a:defRPr/>
            </a:pPr>
            <a:r>
              <a:rPr lang="en-US" sz="1800" b="1" dirty="0"/>
              <a:t>Gaps:</a:t>
            </a:r>
          </a:p>
          <a:p>
            <a:pPr marL="285750" indent="-285750" defTabSz="914377">
              <a:lnSpc>
                <a:spcPct val="120000"/>
              </a:lnSpc>
              <a:buFont typeface="Wingdings" panose="05000000000000000000" pitchFamily="2" charset="2"/>
              <a:buChar char="v"/>
              <a:defRPr/>
            </a:pPr>
            <a:r>
              <a:rPr lang="en-US" sz="1300" b="1" dirty="0"/>
              <a:t>A posteriori scheme or ex-port or Cost/Benefit oriented approach</a:t>
            </a:r>
          </a:p>
          <a:p>
            <a:pPr marL="285750" indent="-285750" defTabSz="914377">
              <a:lnSpc>
                <a:spcPct val="120000"/>
              </a:lnSpc>
              <a:buFont typeface="Wingdings" panose="05000000000000000000" pitchFamily="2" charset="2"/>
              <a:buChar char="v"/>
              <a:defRPr/>
            </a:pPr>
            <a:r>
              <a:rPr lang="en-US" sz="1300" b="1" dirty="0"/>
              <a:t>Ordering and inter-periods links</a:t>
            </a:r>
          </a:p>
          <a:p>
            <a:pPr marL="285750" indent="-285750" defTabSz="914377">
              <a:lnSpc>
                <a:spcPct val="120000"/>
              </a:lnSpc>
              <a:buFont typeface="Wingdings" panose="05000000000000000000" pitchFamily="2" charset="2"/>
              <a:buChar char="v"/>
              <a:defRPr/>
            </a:pPr>
            <a:r>
              <a:rPr lang="en-US" sz="1300" b="1" dirty="0"/>
              <a:t>Years data</a:t>
            </a:r>
          </a:p>
          <a:p>
            <a:pPr marL="285750" indent="-285750" defTabSz="914377">
              <a:lnSpc>
                <a:spcPct val="120000"/>
              </a:lnSpc>
              <a:buFont typeface="Wingdings" panose="05000000000000000000" pitchFamily="2" charset="2"/>
              <a:buChar char="v"/>
              <a:defRPr/>
            </a:pPr>
            <a:r>
              <a:rPr lang="en-US" sz="1300" b="1" dirty="0"/>
              <a:t>Dynamic planning</a:t>
            </a:r>
          </a:p>
          <a:p>
            <a:pPr marL="285750" indent="-285750" defTabSz="914377">
              <a:lnSpc>
                <a:spcPct val="120000"/>
              </a:lnSpc>
              <a:buFont typeface="Wingdings" panose="05000000000000000000" pitchFamily="2" charset="2"/>
              <a:buChar char="v"/>
              <a:defRPr/>
            </a:pPr>
            <a:r>
              <a:rPr lang="en-US" sz="1300" b="1" dirty="0"/>
              <a:t>Stochastic</a:t>
            </a: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D6D53A93-F606-4802-B053-12EE49B73AA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07492736"/>
              </p:ext>
            </p:extLst>
          </p:nvPr>
        </p:nvGraphicFramePr>
        <p:xfrm>
          <a:off x="2805113" y="839788"/>
          <a:ext cx="4905375" cy="4333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3" imgW="4905205" imgH="4333937" progId="Excel.Sheet.12">
                  <p:embed/>
                </p:oleObj>
              </mc:Choice>
              <mc:Fallback>
                <p:oleObj name="Worksheet" r:id="rId3" imgW="4905205" imgH="4333937" progId="Excel.Sheet.12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D6D53A93-F606-4802-B053-12EE49B73AA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805113" y="839788"/>
                        <a:ext cx="4905375" cy="4333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F638F988-720F-4B15-91B9-E54DE9E542D1}"/>
              </a:ext>
            </a:extLst>
          </p:cNvPr>
          <p:cNvSpPr/>
          <p:nvPr/>
        </p:nvSpPr>
        <p:spPr>
          <a:xfrm>
            <a:off x="8324965" y="939801"/>
            <a:ext cx="3867035" cy="36165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377">
              <a:lnSpc>
                <a:spcPct val="120000"/>
              </a:lnSpc>
              <a:defRPr/>
            </a:pPr>
            <a:r>
              <a:rPr lang="en-US" sz="1200" dirty="0"/>
              <a:t>The main feature of the paper:</a:t>
            </a:r>
          </a:p>
          <a:p>
            <a:pPr marL="285750" indent="-285750" defTabSz="914377">
              <a:lnSpc>
                <a:spcPct val="120000"/>
              </a:lnSpc>
              <a:buFont typeface="Wingdings" panose="05000000000000000000" pitchFamily="2" charset="2"/>
              <a:buChar char="v"/>
              <a:defRPr/>
            </a:pPr>
            <a:r>
              <a:rPr lang="en-US" sz="1200" dirty="0"/>
              <a:t>[1], is related to </a:t>
            </a:r>
            <a:r>
              <a:rPr lang="en-US" sz="1200" b="1" dirty="0"/>
              <a:t>compare TSA methods and GEP formulations</a:t>
            </a:r>
            <a:r>
              <a:rPr lang="en-US" sz="1200" dirty="0"/>
              <a:t> which allow for long-term storage for the first time in an investment setting.</a:t>
            </a:r>
          </a:p>
          <a:p>
            <a:pPr marL="285750" indent="-285750" defTabSz="914377">
              <a:lnSpc>
                <a:spcPct val="120000"/>
              </a:lnSpc>
              <a:buFont typeface="Wingdings" panose="05000000000000000000" pitchFamily="2" charset="2"/>
              <a:buChar char="v"/>
              <a:defRPr/>
            </a:pPr>
            <a:r>
              <a:rPr lang="en-US" sz="1200" dirty="0"/>
              <a:t>[3], is related to the unification of methods by </a:t>
            </a:r>
            <a:r>
              <a:rPr lang="en-US" sz="1200" dirty="0" err="1"/>
              <a:t>Hilbers</a:t>
            </a:r>
            <a:r>
              <a:rPr lang="en-US" sz="1200" dirty="0"/>
              <a:t> et al. and </a:t>
            </a:r>
            <a:r>
              <a:rPr lang="en-US" sz="1200" dirty="0" err="1"/>
              <a:t>Teichgraeber</a:t>
            </a:r>
            <a:r>
              <a:rPr lang="en-US" sz="1200" dirty="0"/>
              <a:t> et al.– which use </a:t>
            </a:r>
            <a:r>
              <a:rPr lang="en-US" sz="1200" b="1" dirty="0"/>
              <a:t>operational variables</a:t>
            </a:r>
            <a:r>
              <a:rPr lang="en-US" sz="1200" dirty="0"/>
              <a:t> in models without storage – with that of </a:t>
            </a:r>
            <a:r>
              <a:rPr lang="en-US" sz="1200" dirty="0" err="1"/>
              <a:t>Kotzur</a:t>
            </a:r>
            <a:r>
              <a:rPr lang="en-US" sz="1200" dirty="0"/>
              <a:t> et al.– which </a:t>
            </a:r>
            <a:r>
              <a:rPr lang="en-US" sz="1200" b="1" dirty="0"/>
              <a:t>allow chronology-preserving aggregation for storage technologies.</a:t>
            </a:r>
            <a:r>
              <a:rPr lang="en-US" sz="1200" dirty="0"/>
              <a:t> </a:t>
            </a:r>
          </a:p>
          <a:p>
            <a:pPr marL="285750" indent="-285750" defTabSz="914377">
              <a:lnSpc>
                <a:spcPct val="120000"/>
              </a:lnSpc>
              <a:buFont typeface="Wingdings" panose="05000000000000000000" pitchFamily="2" charset="2"/>
              <a:buChar char="v"/>
              <a:defRPr/>
            </a:pPr>
            <a:r>
              <a:rPr lang="en-US" sz="1200" dirty="0"/>
              <a:t>[6], is related to the </a:t>
            </a:r>
            <a:r>
              <a:rPr lang="en-US" sz="1200" b="1" dirty="0"/>
              <a:t>unification of the a priori and posteriori schemes.</a:t>
            </a:r>
            <a:endParaRPr lang="en-US" sz="1200" dirty="0"/>
          </a:p>
          <a:p>
            <a:pPr marL="285750" indent="-285750" defTabSz="914377">
              <a:lnSpc>
                <a:spcPct val="120000"/>
              </a:lnSpc>
              <a:buFont typeface="Wingdings" panose="05000000000000000000" pitchFamily="2" charset="2"/>
              <a:buChar char="v"/>
              <a:defRPr/>
            </a:pPr>
            <a:r>
              <a:rPr lang="en-GB" sz="1200" dirty="0"/>
              <a:t>[7], is  related to consider the a posteriori scheme </a:t>
            </a:r>
            <a:r>
              <a:rPr lang="en-GB" sz="1200" b="1" dirty="0"/>
              <a:t>which uses the operation and investment cost</a:t>
            </a:r>
            <a:r>
              <a:rPr lang="en-GB" sz="1200" dirty="0"/>
              <a:t>.</a:t>
            </a:r>
            <a:endParaRPr lang="en-US" sz="1200"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113FCDBE-14B2-A563-9D16-786ECB8273C0}"/>
              </a:ext>
            </a:extLst>
          </p:cNvPr>
          <p:cNvSpPr txBox="1"/>
          <p:nvPr/>
        </p:nvSpPr>
        <p:spPr>
          <a:xfrm>
            <a:off x="2608976" y="5599093"/>
            <a:ext cx="60960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*</a:t>
            </a:r>
            <a:r>
              <a:rPr lang="en-US" sz="1400" b="1" dirty="0"/>
              <a:t>ESOM</a:t>
            </a:r>
            <a:r>
              <a:rPr lang="en-US" sz="1400" dirty="0"/>
              <a:t>: </a:t>
            </a:r>
            <a:r>
              <a:rPr lang="en-US" sz="1400" b="1" dirty="0"/>
              <a:t>E</a:t>
            </a:r>
            <a:r>
              <a:rPr lang="en-US" sz="1400" dirty="0"/>
              <a:t>nergy </a:t>
            </a:r>
            <a:r>
              <a:rPr lang="en-US" sz="1400" b="1" dirty="0"/>
              <a:t>S</a:t>
            </a:r>
            <a:r>
              <a:rPr lang="en-US" sz="1400" dirty="0"/>
              <a:t>ystem </a:t>
            </a:r>
            <a:r>
              <a:rPr lang="en-US" sz="1400" b="1" dirty="0"/>
              <a:t>O</a:t>
            </a:r>
            <a:r>
              <a:rPr lang="en-US" sz="1400" dirty="0"/>
              <a:t>ptimization </a:t>
            </a:r>
            <a:r>
              <a:rPr lang="en-US" sz="1400" b="1" dirty="0"/>
              <a:t>M</a:t>
            </a:r>
            <a:r>
              <a:rPr lang="en-US" sz="1400" dirty="0"/>
              <a:t>odel</a:t>
            </a:r>
          </a:p>
          <a:p>
            <a:r>
              <a:rPr lang="en-US" sz="1400" dirty="0"/>
              <a:t>*</a:t>
            </a:r>
            <a:r>
              <a:rPr lang="en-US" sz="1400" b="1" dirty="0"/>
              <a:t>GEP</a:t>
            </a:r>
            <a:r>
              <a:rPr lang="en-US" sz="1400" dirty="0"/>
              <a:t>: </a:t>
            </a:r>
            <a:r>
              <a:rPr lang="en-US" sz="1400" b="1" dirty="0"/>
              <a:t>G</a:t>
            </a:r>
            <a:r>
              <a:rPr lang="en-US" sz="1400" dirty="0"/>
              <a:t>eneration &amp; </a:t>
            </a:r>
            <a:r>
              <a:rPr lang="en-US" sz="1400" b="1" dirty="0"/>
              <a:t>S</a:t>
            </a:r>
            <a:r>
              <a:rPr lang="en-US" sz="1400" dirty="0"/>
              <a:t>torage </a:t>
            </a:r>
            <a:r>
              <a:rPr lang="en-US" sz="1400" b="1" dirty="0"/>
              <a:t>E</a:t>
            </a:r>
            <a:r>
              <a:rPr lang="en-US" sz="1400" dirty="0"/>
              <a:t>xpansion </a:t>
            </a:r>
            <a:r>
              <a:rPr lang="en-US" sz="1400" b="1" dirty="0"/>
              <a:t>P</a:t>
            </a:r>
            <a:r>
              <a:rPr lang="en-US" sz="1400" dirty="0"/>
              <a:t>lanning</a:t>
            </a:r>
          </a:p>
          <a:p>
            <a:r>
              <a:rPr lang="en-US" sz="1400" dirty="0"/>
              <a:t>*</a:t>
            </a:r>
            <a:r>
              <a:rPr lang="en-US" sz="1400" b="1" dirty="0"/>
              <a:t>TEP</a:t>
            </a:r>
            <a:r>
              <a:rPr lang="en-US" sz="1400" dirty="0"/>
              <a:t>: </a:t>
            </a:r>
            <a:r>
              <a:rPr lang="en-US" sz="1400" b="1" dirty="0"/>
              <a:t>T</a:t>
            </a:r>
            <a:r>
              <a:rPr lang="en-US" sz="1400" dirty="0"/>
              <a:t>ransmission </a:t>
            </a:r>
            <a:r>
              <a:rPr lang="en-US" sz="1400" b="1" dirty="0"/>
              <a:t>E</a:t>
            </a:r>
            <a:r>
              <a:rPr lang="en-US" sz="1400" dirty="0"/>
              <a:t>xpansion </a:t>
            </a:r>
            <a:r>
              <a:rPr lang="en-US" sz="1400" b="1" dirty="0"/>
              <a:t>P</a:t>
            </a:r>
            <a:r>
              <a:rPr lang="en-US" sz="1400" dirty="0"/>
              <a:t>lanning</a:t>
            </a:r>
          </a:p>
          <a:p>
            <a:r>
              <a:rPr lang="en-US" sz="1400" dirty="0"/>
              <a:t>*</a:t>
            </a:r>
            <a:r>
              <a:rPr lang="en-US" sz="1400" b="1" dirty="0"/>
              <a:t>TSA</a:t>
            </a:r>
            <a:r>
              <a:rPr lang="en-US" sz="1400" dirty="0"/>
              <a:t>: </a:t>
            </a:r>
            <a:r>
              <a:rPr lang="en-US" sz="1400" b="1" dirty="0"/>
              <a:t>T</a:t>
            </a:r>
            <a:r>
              <a:rPr lang="en-US" sz="1400" dirty="0"/>
              <a:t>ime </a:t>
            </a:r>
            <a:r>
              <a:rPr lang="en-US" sz="1400" b="1" dirty="0"/>
              <a:t>S</a:t>
            </a:r>
            <a:r>
              <a:rPr lang="en-US" sz="1400" dirty="0"/>
              <a:t>eries </a:t>
            </a:r>
            <a:r>
              <a:rPr lang="en-US" sz="1400" b="1" dirty="0"/>
              <a:t>A</a:t>
            </a:r>
            <a:r>
              <a:rPr lang="en-US" sz="1400" dirty="0"/>
              <a:t>ggregation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10130217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E6D857EB-149F-7233-A636-9C9EBE0F90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5024" y="929934"/>
            <a:ext cx="7806976" cy="4390042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1EF1E7B3-38AE-C525-22AA-A2BDD4B968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945" y="5013247"/>
            <a:ext cx="3913435" cy="9519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2473F8EA-3BB2-C1C4-E2E2-A55BBC9AB6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5946" y="2172258"/>
            <a:ext cx="3913435" cy="9526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535A5847-C804-CEBE-4B8A-561A4F0A0F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5945" y="3715042"/>
            <a:ext cx="3913435" cy="7826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7" name="Conector recto de flecha 16">
            <a:extLst>
              <a:ext uri="{FF2B5EF4-FFF2-40B4-BE49-F238E27FC236}">
                <a16:creationId xmlns:a16="http://schemas.microsoft.com/office/drawing/2014/main" id="{A6D25B75-00EA-A281-910F-FD6A122FD8B3}"/>
              </a:ext>
            </a:extLst>
          </p:cNvPr>
          <p:cNvCxnSpPr>
            <a:stCxn id="11" idx="2"/>
            <a:endCxn id="15" idx="0"/>
          </p:cNvCxnSpPr>
          <p:nvPr/>
        </p:nvCxnSpPr>
        <p:spPr>
          <a:xfrm flipH="1">
            <a:off x="2182663" y="3124955"/>
            <a:ext cx="1" cy="59008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Conector recto de flecha 18">
            <a:extLst>
              <a:ext uri="{FF2B5EF4-FFF2-40B4-BE49-F238E27FC236}">
                <a16:creationId xmlns:a16="http://schemas.microsoft.com/office/drawing/2014/main" id="{80D5E580-4013-04EF-3DB9-97E85C3B9595}"/>
              </a:ext>
            </a:extLst>
          </p:cNvPr>
          <p:cNvCxnSpPr>
            <a:cxnSpLocks/>
          </p:cNvCxnSpPr>
          <p:nvPr/>
        </p:nvCxnSpPr>
        <p:spPr>
          <a:xfrm>
            <a:off x="2182662" y="4497729"/>
            <a:ext cx="0" cy="51551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Conector: angular 20">
            <a:extLst>
              <a:ext uri="{FF2B5EF4-FFF2-40B4-BE49-F238E27FC236}">
                <a16:creationId xmlns:a16="http://schemas.microsoft.com/office/drawing/2014/main" id="{BC4BC58C-405F-2EA6-E3A1-F7D0FC112905}"/>
              </a:ext>
            </a:extLst>
          </p:cNvPr>
          <p:cNvCxnSpPr>
            <a:cxnSpLocks/>
            <a:stCxn id="7" idx="2"/>
            <a:endCxn id="9" idx="3"/>
          </p:cNvCxnSpPr>
          <p:nvPr/>
        </p:nvCxnSpPr>
        <p:spPr>
          <a:xfrm rot="5400000">
            <a:off x="6129332" y="3330024"/>
            <a:ext cx="169229" cy="4149132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CuadroTexto 22">
            <a:extLst>
              <a:ext uri="{FF2B5EF4-FFF2-40B4-BE49-F238E27FC236}">
                <a16:creationId xmlns:a16="http://schemas.microsoft.com/office/drawing/2014/main" id="{3C33FC3E-8ECC-2725-85CB-22B28AFA032E}"/>
              </a:ext>
            </a:extLst>
          </p:cNvPr>
          <p:cNvSpPr txBox="1"/>
          <p:nvPr/>
        </p:nvSpPr>
        <p:spPr>
          <a:xfrm>
            <a:off x="3323304" y="1872176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2017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3659D987-4595-5A55-4874-C6B0CE6DDFB6}"/>
              </a:ext>
            </a:extLst>
          </p:cNvPr>
          <p:cNvSpPr txBox="1"/>
          <p:nvPr/>
        </p:nvSpPr>
        <p:spPr>
          <a:xfrm>
            <a:off x="3323304" y="3419998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2019</a:t>
            </a: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6F58771F-CB9D-3ADC-4CC6-45329D6072F1}"/>
              </a:ext>
            </a:extLst>
          </p:cNvPr>
          <p:cNvSpPr txBox="1"/>
          <p:nvPr/>
        </p:nvSpPr>
        <p:spPr>
          <a:xfrm>
            <a:off x="3323304" y="4718484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2023</a:t>
            </a:r>
          </a:p>
        </p:txBody>
      </p:sp>
    </p:spTree>
    <p:extLst>
      <p:ext uri="{BB962C8B-B14F-4D97-AF65-F5344CB8AC3E}">
        <p14:creationId xmlns:p14="http://schemas.microsoft.com/office/powerpoint/2010/main" val="40588453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1425AB27-5771-3EDD-2A86-B27EB4C12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5390" y="304800"/>
            <a:ext cx="9160784" cy="635001"/>
          </a:xfrm>
        </p:spPr>
        <p:txBody>
          <a:bodyPr/>
          <a:lstStyle/>
          <a:p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Keys &amp; Gaps</a:t>
            </a:r>
            <a:endParaRPr lang="en-GB" sz="32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16134438-8425-6813-1816-ED26A8B1C768}"/>
              </a:ext>
            </a:extLst>
          </p:cNvPr>
          <p:cNvSpPr txBox="1"/>
          <p:nvPr/>
        </p:nvSpPr>
        <p:spPr>
          <a:xfrm>
            <a:off x="487137" y="2156806"/>
            <a:ext cx="10888785" cy="40395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Keys: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b="1" dirty="0"/>
              <a:t>Do we need to </a:t>
            </a:r>
            <a:r>
              <a:rPr lang="en-US" dirty="0"/>
              <a:t>perform the problem size reduction? </a:t>
            </a:r>
            <a:r>
              <a:rPr lang="en-US" dirty="0">
                <a:solidFill>
                  <a:srgbClr val="C00000"/>
                </a:solidFill>
              </a:rPr>
              <a:t>Yes! about 35 times more efficient – according to </a:t>
            </a:r>
            <a:r>
              <a:rPr lang="en-US" dirty="0" err="1">
                <a:solidFill>
                  <a:srgbClr val="C00000"/>
                </a:solidFill>
              </a:rPr>
              <a:t>Ploussard</a:t>
            </a:r>
            <a:r>
              <a:rPr lang="en-US" dirty="0">
                <a:solidFill>
                  <a:srgbClr val="C00000"/>
                </a:solidFill>
              </a:rPr>
              <a:t>, Q., et al.</a:t>
            </a:r>
          </a:p>
          <a:p>
            <a:pPr marL="1314450" lvl="3" indent="-285750">
              <a:buFont typeface="Arial" panose="020B0604020202020204" pitchFamily="34" charset="0"/>
              <a:buChar char="•"/>
            </a:pPr>
            <a:r>
              <a:rPr lang="en-US" dirty="0"/>
              <a:t>Ex-ante or ex-post? </a:t>
            </a:r>
            <a:r>
              <a:rPr lang="en-US" dirty="0">
                <a:solidFill>
                  <a:srgbClr val="C00000"/>
                </a:solidFill>
              </a:rPr>
              <a:t>Ex-post! We got rich data from models</a:t>
            </a:r>
          </a:p>
          <a:p>
            <a:pPr marL="1314450" lvl="3" indent="-285750">
              <a:buFont typeface="Arial" panose="020B0604020202020204" pitchFamily="34" charset="0"/>
              <a:buChar char="•"/>
            </a:pPr>
            <a:r>
              <a:rPr lang="en-US" dirty="0"/>
              <a:t>Time consumption of the method? </a:t>
            </a:r>
            <a:r>
              <a:rPr lang="en-US" dirty="0">
                <a:solidFill>
                  <a:srgbClr val="C00000"/>
                </a:solidFill>
              </a:rPr>
              <a:t>60 min without considering the execution of the relaxed model and only 24 nodes!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/>
              <a:t>Thus, We: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b="0" dirty="0"/>
              <a:t>Use of </a:t>
            </a:r>
            <a:r>
              <a:rPr lang="en-US" b="1" dirty="0"/>
              <a:t>representative days/hours/weeks</a:t>
            </a:r>
            <a:r>
              <a:rPr lang="en-US" b="0" dirty="0"/>
              <a:t> or </a:t>
            </a:r>
            <a:r>
              <a:rPr lang="en-US" b="1" dirty="0"/>
              <a:t>non-homogenous sets of hours/days </a:t>
            </a:r>
            <a:r>
              <a:rPr lang="en-US" b="0" dirty="0"/>
              <a:t>to reduce computational complexity of plan</a:t>
            </a:r>
            <a:r>
              <a:rPr lang="en-US" b="0" dirty="0">
                <a:solidFill>
                  <a:schemeClr val="tx2"/>
                </a:solidFill>
              </a:rPr>
              <a:t>ning models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For the selection of these representatives, </a:t>
            </a:r>
            <a:r>
              <a:rPr lang="en-US" b="1" dirty="0">
                <a:solidFill>
                  <a:schemeClr val="tx2"/>
                </a:solidFill>
              </a:rPr>
              <a:t>clustering</a:t>
            </a:r>
            <a:r>
              <a:rPr lang="en-US" dirty="0">
                <a:solidFill>
                  <a:schemeClr val="tx2"/>
                </a:solidFill>
              </a:rPr>
              <a:t> is usually performed over a large set of multi-dimensional input data. 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Use a </a:t>
            </a:r>
            <a:r>
              <a:rPr lang="en-US" b="1" dirty="0">
                <a:solidFill>
                  <a:schemeClr val="tx2"/>
                </a:solidFill>
              </a:rPr>
              <a:t>relaxed version of the planning model (i.e., TEP with continuous variables)</a:t>
            </a:r>
            <a:r>
              <a:rPr lang="en-US" dirty="0">
                <a:solidFill>
                  <a:schemeClr val="tx2"/>
                </a:solidFill>
              </a:rPr>
              <a:t> in the </a:t>
            </a:r>
            <a:r>
              <a:rPr lang="en-US" b="1" i="1" dirty="0">
                <a:solidFill>
                  <a:schemeClr val="tx2"/>
                </a:solidFill>
              </a:rPr>
              <a:t>“a posteriori”</a:t>
            </a:r>
            <a:r>
              <a:rPr lang="en-US" dirty="0">
                <a:solidFill>
                  <a:schemeClr val="tx2"/>
                </a:solidFill>
              </a:rPr>
              <a:t> scheme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2"/>
                </a:solidFill>
              </a:rPr>
              <a:t>The relaxed version is usually executed per hour, day, or week but also for all the year in a </a:t>
            </a:r>
            <a:r>
              <a:rPr lang="en-GB" b="1" dirty="0">
                <a:solidFill>
                  <a:schemeClr val="tx2"/>
                </a:solidFill>
              </a:rPr>
              <a:t>deterministic planning approach.</a:t>
            </a: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Problems &amp; Gaps: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GB" dirty="0"/>
              <a:t>Considering a huge amounts of</a:t>
            </a:r>
            <a:r>
              <a:rPr lang="en-GB" b="1" dirty="0"/>
              <a:t> weather data, </a:t>
            </a:r>
            <a:r>
              <a:rPr lang="en-GB" dirty="0"/>
              <a:t>solving the relaxed model for all possible input days might still be computationally</a:t>
            </a:r>
            <a:r>
              <a:rPr lang="en-GB" b="1" dirty="0"/>
              <a:t> </a:t>
            </a:r>
            <a:r>
              <a:rPr lang="en-GB" dirty="0"/>
              <a:t>demanding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GB" b="1" dirty="0"/>
              <a:t>Using a learning algorithm to approximate the outputs of the relaxed model</a:t>
            </a:r>
            <a:endParaRPr lang="en-US" b="1" dirty="0"/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US" b="1" dirty="0"/>
              <a:t>Accuracy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US" b="1" dirty="0"/>
              <a:t>Scalability</a:t>
            </a:r>
          </a:p>
        </p:txBody>
      </p:sp>
    </p:spTree>
    <p:extLst>
      <p:ext uri="{BB962C8B-B14F-4D97-AF65-F5344CB8AC3E}">
        <p14:creationId xmlns:p14="http://schemas.microsoft.com/office/powerpoint/2010/main" val="28949683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1425AB27-5771-3EDD-2A86-B27EB4C12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5390" y="304800"/>
            <a:ext cx="9160784" cy="635001"/>
          </a:xfrm>
        </p:spPr>
        <p:txBody>
          <a:bodyPr/>
          <a:lstStyle/>
          <a:p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Gaps</a:t>
            </a:r>
            <a:endParaRPr lang="en-GB" sz="32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16134438-8425-6813-1816-ED26A8B1C768}"/>
              </a:ext>
            </a:extLst>
          </p:cNvPr>
          <p:cNvSpPr txBox="1"/>
          <p:nvPr/>
        </p:nvSpPr>
        <p:spPr>
          <a:xfrm>
            <a:off x="487137" y="2156806"/>
            <a:ext cx="10888785" cy="40395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From Literature: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b="1" dirty="0"/>
              <a:t>Do we need to </a:t>
            </a:r>
            <a:r>
              <a:rPr lang="en-US" dirty="0"/>
              <a:t>perform the problem size reduction? </a:t>
            </a:r>
            <a:r>
              <a:rPr lang="en-US" b="1" dirty="0">
                <a:solidFill>
                  <a:srgbClr val="53565A"/>
                </a:solidFill>
              </a:rPr>
              <a:t>Yes! about 35 times more efficient </a:t>
            </a:r>
            <a:r>
              <a:rPr lang="en-US" dirty="0">
                <a:solidFill>
                  <a:srgbClr val="53565A"/>
                </a:solidFill>
              </a:rPr>
              <a:t>– according to </a:t>
            </a:r>
            <a:r>
              <a:rPr lang="en-US" dirty="0" err="1">
                <a:solidFill>
                  <a:srgbClr val="53565A"/>
                </a:solidFill>
              </a:rPr>
              <a:t>Ploussard</a:t>
            </a:r>
            <a:r>
              <a:rPr lang="en-US" dirty="0">
                <a:solidFill>
                  <a:srgbClr val="53565A"/>
                </a:solidFill>
              </a:rPr>
              <a:t>, Q., et al.</a:t>
            </a:r>
          </a:p>
          <a:p>
            <a:pPr marL="1314450" lvl="3" indent="-285750">
              <a:buFont typeface="Arial" panose="020B0604020202020204" pitchFamily="34" charset="0"/>
              <a:buChar char="•"/>
            </a:pPr>
            <a:r>
              <a:rPr lang="en-US" dirty="0"/>
              <a:t>Ex-ante or ex-post? </a:t>
            </a:r>
            <a:r>
              <a:rPr lang="en-US" b="1" dirty="0">
                <a:solidFill>
                  <a:srgbClr val="53565A"/>
                </a:solidFill>
              </a:rPr>
              <a:t>Ex-post! </a:t>
            </a:r>
            <a:r>
              <a:rPr lang="en-US" dirty="0">
                <a:solidFill>
                  <a:srgbClr val="53565A"/>
                </a:solidFill>
              </a:rPr>
              <a:t>We got </a:t>
            </a:r>
            <a:r>
              <a:rPr lang="en-US" b="1" dirty="0">
                <a:solidFill>
                  <a:srgbClr val="53565A"/>
                </a:solidFill>
              </a:rPr>
              <a:t>rich data </a:t>
            </a:r>
            <a:r>
              <a:rPr lang="en-US" dirty="0">
                <a:solidFill>
                  <a:srgbClr val="53565A"/>
                </a:solidFill>
              </a:rPr>
              <a:t>from models</a:t>
            </a:r>
          </a:p>
          <a:p>
            <a:pPr marL="1314450" lvl="3" indent="-285750">
              <a:buFont typeface="Arial" panose="020B0604020202020204" pitchFamily="34" charset="0"/>
              <a:buChar char="•"/>
            </a:pPr>
            <a:r>
              <a:rPr lang="en-US" dirty="0"/>
              <a:t>Time consumption of the method? </a:t>
            </a:r>
            <a:r>
              <a:rPr lang="en-US" b="1" dirty="0">
                <a:solidFill>
                  <a:srgbClr val="53565A"/>
                </a:solidFill>
              </a:rPr>
              <a:t>60 min without considering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>
                <a:solidFill>
                  <a:srgbClr val="53565A"/>
                </a:solidFill>
              </a:rPr>
              <a:t>the execution of the relaxed model and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b="1" dirty="0">
                <a:solidFill>
                  <a:srgbClr val="53565A"/>
                </a:solidFill>
              </a:rPr>
              <a:t>only 24 nodes!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/>
              <a:t>Thus, We: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b="0" dirty="0"/>
              <a:t>Use of </a:t>
            </a:r>
            <a:r>
              <a:rPr lang="en-US" b="1" dirty="0"/>
              <a:t>representative days/hours/weeks</a:t>
            </a:r>
            <a:r>
              <a:rPr lang="en-US" b="0" dirty="0"/>
              <a:t> or </a:t>
            </a:r>
            <a:r>
              <a:rPr lang="en-US" b="1" dirty="0"/>
              <a:t>non-homogenous sets of hours/days </a:t>
            </a:r>
            <a:r>
              <a:rPr lang="en-US" b="0" dirty="0"/>
              <a:t>to reduce computational complexity of plan</a:t>
            </a:r>
            <a:r>
              <a:rPr lang="en-US" b="0" dirty="0">
                <a:solidFill>
                  <a:schemeClr val="tx2"/>
                </a:solidFill>
              </a:rPr>
              <a:t>ning models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For the selection of these representatives, </a:t>
            </a:r>
            <a:r>
              <a:rPr lang="en-US" b="1" dirty="0">
                <a:solidFill>
                  <a:schemeClr val="tx2"/>
                </a:solidFill>
              </a:rPr>
              <a:t>clustering</a:t>
            </a:r>
            <a:r>
              <a:rPr lang="en-US" dirty="0">
                <a:solidFill>
                  <a:schemeClr val="tx2"/>
                </a:solidFill>
              </a:rPr>
              <a:t> is usually performed over a large set of multi-dimensional input data. 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Use a </a:t>
            </a:r>
            <a:r>
              <a:rPr lang="en-US" b="1" dirty="0">
                <a:solidFill>
                  <a:schemeClr val="tx2"/>
                </a:solidFill>
              </a:rPr>
              <a:t>relaxed version of the planning model (i.e., TEP with continuous variables)</a:t>
            </a:r>
            <a:r>
              <a:rPr lang="en-US" dirty="0">
                <a:solidFill>
                  <a:schemeClr val="tx2"/>
                </a:solidFill>
              </a:rPr>
              <a:t> in the </a:t>
            </a:r>
            <a:r>
              <a:rPr lang="en-US" b="1" i="1" dirty="0">
                <a:solidFill>
                  <a:schemeClr val="tx2"/>
                </a:solidFill>
              </a:rPr>
              <a:t>“a posteriori”</a:t>
            </a:r>
            <a:r>
              <a:rPr lang="en-US" dirty="0">
                <a:solidFill>
                  <a:schemeClr val="tx2"/>
                </a:solidFill>
              </a:rPr>
              <a:t> scheme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2"/>
                </a:solidFill>
              </a:rPr>
              <a:t>The relaxed version is usually executed per hour, day, or week but also for all the year in a </a:t>
            </a:r>
            <a:r>
              <a:rPr lang="en-GB" b="1" dirty="0">
                <a:solidFill>
                  <a:schemeClr val="tx2"/>
                </a:solidFill>
              </a:rPr>
              <a:t>deterministic planning approach.</a:t>
            </a: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Problems &amp; Gaps: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GB" dirty="0"/>
              <a:t>Considering a huge amounts of</a:t>
            </a:r>
            <a:r>
              <a:rPr lang="en-GB" b="1" dirty="0"/>
              <a:t> weather data, </a:t>
            </a:r>
            <a:r>
              <a:rPr lang="en-GB" dirty="0"/>
              <a:t>solving the relaxed model for all possible input days might still be computationally</a:t>
            </a:r>
            <a:r>
              <a:rPr lang="en-GB" b="1" dirty="0"/>
              <a:t> </a:t>
            </a:r>
            <a:r>
              <a:rPr lang="en-GB" dirty="0"/>
              <a:t>demanding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GB" b="1" dirty="0"/>
              <a:t>Using a learning algorithm to approximate the outputs of the relaxed model</a:t>
            </a:r>
            <a:endParaRPr lang="en-US" b="1" dirty="0"/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US" b="1" dirty="0"/>
              <a:t>Accuracy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US" b="1" dirty="0"/>
              <a:t>Scalability</a:t>
            </a:r>
          </a:p>
        </p:txBody>
      </p:sp>
    </p:spTree>
    <p:extLst>
      <p:ext uri="{BB962C8B-B14F-4D97-AF65-F5344CB8AC3E}">
        <p14:creationId xmlns:p14="http://schemas.microsoft.com/office/powerpoint/2010/main" val="3212347648"/>
      </p:ext>
    </p:extLst>
  </p:cSld>
  <p:clrMapOvr>
    <a:masterClrMapping/>
  </p:clrMapOvr>
</p:sld>
</file>

<file path=ppt/theme/theme1.xml><?xml version="1.0" encoding="utf-8"?>
<a:theme xmlns:a="http://schemas.openxmlformats.org/drawingml/2006/main" name="Tema_nueva_marca_16:9">
  <a:themeElements>
    <a:clrScheme name="Personalizado 1">
      <a:dk1>
        <a:srgbClr val="53565A"/>
      </a:dk1>
      <a:lt1>
        <a:srgbClr val="FFFFFF"/>
      </a:lt1>
      <a:dk2>
        <a:srgbClr val="53565A"/>
      </a:dk2>
      <a:lt2>
        <a:srgbClr val="FFFFFF"/>
      </a:lt2>
      <a:accent1>
        <a:srgbClr val="FFB81C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Nueva_Plantilla_ppt_4X3">
      <a:majorFont>
        <a:latin typeface="Futura LT Pro Book"/>
        <a:ea typeface=""/>
        <a:cs typeface=""/>
      </a:majorFont>
      <a:minorFont>
        <a:latin typeface="Futura LT Pro Medium"/>
        <a:ea typeface=""/>
        <a:cs typeface="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_point_16_9__.potx" id="{DC64D7C8-36E0-482A-86AD-8E4611F1C0B6}" vid="{542E3CBB-83D3-4322-8FE8-0DBFE632A8B5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Research-Proposal_KULeuven</Template>
  <TotalTime>6399</TotalTime>
  <Words>2416</Words>
  <Application>Microsoft Office PowerPoint</Application>
  <PresentationFormat>Panorámica</PresentationFormat>
  <Paragraphs>249</Paragraphs>
  <Slides>20</Slides>
  <Notes>5</Notes>
  <HiddenSlides>8</HiddenSlides>
  <MMClips>0</MMClips>
  <ScaleCrop>false</ScaleCrop>
  <HeadingPairs>
    <vt:vector size="8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Servidores OLE incrustados</vt:lpstr>
      </vt:variant>
      <vt:variant>
        <vt:i4>2</vt:i4>
      </vt:variant>
      <vt:variant>
        <vt:lpstr>Títulos de diapositiva</vt:lpstr>
      </vt:variant>
      <vt:variant>
        <vt:i4>20</vt:i4>
      </vt:variant>
    </vt:vector>
  </HeadingPairs>
  <TitlesOfParts>
    <vt:vector size="29" baseType="lpstr">
      <vt:lpstr>Arial</vt:lpstr>
      <vt:lpstr>Calibri</vt:lpstr>
      <vt:lpstr>Calibri Light</vt:lpstr>
      <vt:lpstr>Futura LT Pro Book</vt:lpstr>
      <vt:lpstr>Futura LT Pro Medium</vt:lpstr>
      <vt:lpstr>Wingdings</vt:lpstr>
      <vt:lpstr>Tema_nueva_marca_16:9</vt:lpstr>
      <vt:lpstr>Worksheet</vt:lpstr>
      <vt:lpstr>Hoja de cálculo de Microsoft Excel</vt:lpstr>
      <vt:lpstr>Presentación de PowerPoint</vt:lpstr>
      <vt:lpstr>Presentación de PowerPoint</vt:lpstr>
      <vt:lpstr>Presentación de PowerPoint</vt:lpstr>
      <vt:lpstr>Presentación de PowerPoint</vt:lpstr>
      <vt:lpstr>Problem Definition</vt:lpstr>
      <vt:lpstr>State-of-the-art</vt:lpstr>
      <vt:lpstr>Presentación de PowerPoint</vt:lpstr>
      <vt:lpstr>Keys &amp; Gaps</vt:lpstr>
      <vt:lpstr>Gaps</vt:lpstr>
      <vt:lpstr>Summary</vt:lpstr>
      <vt:lpstr>Proposal: Part 1  Enhancing parts of the Operational State Aggregation Method using Learning Algorithms   </vt:lpstr>
      <vt:lpstr>Learning-assisted optimization approaches</vt:lpstr>
      <vt:lpstr>Surrogate Models -&gt; Hybrid Models</vt:lpstr>
      <vt:lpstr>Proposal: Learning approaches</vt:lpstr>
      <vt:lpstr>Neural Networks</vt:lpstr>
      <vt:lpstr>Understanding Neural Networks: Forecasting example</vt:lpstr>
      <vt:lpstr>Research Plan</vt:lpstr>
      <vt:lpstr>Research Plan</vt:lpstr>
      <vt:lpstr>Proposal: Part 2</vt:lpstr>
      <vt:lpstr>A Learning-Assisted Optimization Model for Power System Planning</vt:lpstr>
    </vt:vector>
  </TitlesOfParts>
  <Company>Universidad Pontificia Comillas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Erik Francisco Álvarez Quispe</dc:creator>
  <cp:lastModifiedBy>Erik Francisco Álvarez Quispe</cp:lastModifiedBy>
  <cp:revision>40</cp:revision>
  <dcterms:created xsi:type="dcterms:W3CDTF">2023-02-05T18:21:51Z</dcterms:created>
  <dcterms:modified xsi:type="dcterms:W3CDTF">2023-05-05T09:01:19Z</dcterms:modified>
</cp:coreProperties>
</file>